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7" r:id="rId2"/>
    <p:sldId id="310" r:id="rId3"/>
    <p:sldId id="312" r:id="rId4"/>
    <p:sldId id="345" r:id="rId5"/>
    <p:sldId id="341" r:id="rId6"/>
    <p:sldId id="346" r:id="rId7"/>
    <p:sldId id="347" r:id="rId8"/>
    <p:sldId id="359" r:id="rId9"/>
    <p:sldId id="313" r:id="rId10"/>
    <p:sldId id="348" r:id="rId11"/>
    <p:sldId id="315" r:id="rId12"/>
    <p:sldId id="349" r:id="rId13"/>
    <p:sldId id="350" r:id="rId14"/>
    <p:sldId id="342" r:id="rId15"/>
    <p:sldId id="351" r:id="rId16"/>
    <p:sldId id="314" r:id="rId17"/>
    <p:sldId id="344" r:id="rId18"/>
    <p:sldId id="352" r:id="rId19"/>
    <p:sldId id="360" r:id="rId20"/>
    <p:sldId id="278" r:id="rId21"/>
    <p:sldId id="353" r:id="rId22"/>
    <p:sldId id="361" r:id="rId23"/>
    <p:sldId id="362" r:id="rId24"/>
    <p:sldId id="356" r:id="rId25"/>
    <p:sldId id="368" r:id="rId26"/>
    <p:sldId id="369" r:id="rId27"/>
    <p:sldId id="370" r:id="rId28"/>
    <p:sldId id="372" r:id="rId29"/>
    <p:sldId id="373" r:id="rId30"/>
    <p:sldId id="374" r:id="rId31"/>
    <p:sldId id="375" r:id="rId32"/>
    <p:sldId id="376" r:id="rId33"/>
    <p:sldId id="377" r:id="rId34"/>
    <p:sldId id="378" r:id="rId35"/>
    <p:sldId id="384" r:id="rId36"/>
    <p:sldId id="388" r:id="rId37"/>
    <p:sldId id="386" r:id="rId38"/>
    <p:sldId id="389" r:id="rId39"/>
    <p:sldId id="390" r:id="rId40"/>
    <p:sldId id="391" r:id="rId41"/>
    <p:sldId id="392" r:id="rId42"/>
    <p:sldId id="393" r:id="rId43"/>
    <p:sldId id="394" r:id="rId44"/>
    <p:sldId id="396" r:id="rId45"/>
    <p:sldId id="395" r:id="rId46"/>
    <p:sldId id="397" r:id="rId47"/>
    <p:sldId id="398" r:id="rId48"/>
    <p:sldId id="399" r:id="rId49"/>
    <p:sldId id="402" r:id="rId50"/>
    <p:sldId id="401" r:id="rId51"/>
    <p:sldId id="404" r:id="rId52"/>
    <p:sldId id="403" r:id="rId53"/>
    <p:sldId id="406" r:id="rId54"/>
    <p:sldId id="407" r:id="rId55"/>
    <p:sldId id="411" r:id="rId56"/>
    <p:sldId id="413" r:id="rId57"/>
    <p:sldId id="412" r:id="rId58"/>
    <p:sldId id="414" r:id="rId59"/>
    <p:sldId id="415" r:id="rId60"/>
    <p:sldId id="417" r:id="rId61"/>
    <p:sldId id="416" r:id="rId62"/>
    <p:sldId id="339" r:id="rId63"/>
    <p:sldId id="296" r:id="rId64"/>
    <p:sldId id="343"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ttany Sistrunk" initials="BS" lastIdx="1" clrIdx="0">
    <p:extLst>
      <p:ext uri="{19B8F6BF-5375-455C-9EA6-DF929625EA0E}">
        <p15:presenceInfo xmlns:p15="http://schemas.microsoft.com/office/powerpoint/2012/main" userId="S-1-5-21-1446271055-2294076819-2497763010-15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2" d="100"/>
          <a:sy n="112" d="100"/>
        </p:scale>
        <p:origin x="4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38114-B7C0-43A9-B72B-85FCEAD51AC6}" type="datetimeFigureOut">
              <a:rPr lang="en-US" smtClean="0"/>
              <a:t>3/21/2022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125684-D9DB-43F1-B0F9-7C3F19905BF4}" type="slidenum">
              <a:rPr lang="en-US" smtClean="0"/>
              <a:t>‹#›</a:t>
            </a:fld>
            <a:endParaRPr lang="en-US" dirty="0"/>
          </a:p>
        </p:txBody>
      </p:sp>
    </p:spTree>
    <p:extLst>
      <p:ext uri="{BB962C8B-B14F-4D97-AF65-F5344CB8AC3E}">
        <p14:creationId xmlns:p14="http://schemas.microsoft.com/office/powerpoint/2010/main" val="4276821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3A95185-1D94-48AB-89A0-972CFB9469D2}" type="slidenum">
              <a:rPr lang="en-US" altLang="en-US" sz="1300" smtClean="0">
                <a:latin typeface="Franklin Gothic Medium" pitchFamily="34" charset="0"/>
              </a:rPr>
              <a:pPr eaLnBrk="1" hangingPunct="1">
                <a:spcBef>
                  <a:spcPct val="0"/>
                </a:spcBef>
              </a:pPr>
              <a:t>2</a:t>
            </a:fld>
            <a:endParaRPr lang="en-US" altLang="en-US" sz="1300" dirty="0">
              <a:latin typeface="Franklin Gothic Medium"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28</a:t>
            </a:fld>
            <a:endParaRPr lang="en-US" dirty="0"/>
          </a:p>
        </p:txBody>
      </p:sp>
    </p:spTree>
    <p:extLst>
      <p:ext uri="{BB962C8B-B14F-4D97-AF65-F5344CB8AC3E}">
        <p14:creationId xmlns:p14="http://schemas.microsoft.com/office/powerpoint/2010/main" val="973829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29</a:t>
            </a:fld>
            <a:endParaRPr lang="en-US" dirty="0"/>
          </a:p>
        </p:txBody>
      </p:sp>
    </p:spTree>
    <p:extLst>
      <p:ext uri="{BB962C8B-B14F-4D97-AF65-F5344CB8AC3E}">
        <p14:creationId xmlns:p14="http://schemas.microsoft.com/office/powerpoint/2010/main" val="3876792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30</a:t>
            </a:fld>
            <a:endParaRPr lang="en-US" dirty="0"/>
          </a:p>
        </p:txBody>
      </p:sp>
    </p:spTree>
    <p:extLst>
      <p:ext uri="{BB962C8B-B14F-4D97-AF65-F5344CB8AC3E}">
        <p14:creationId xmlns:p14="http://schemas.microsoft.com/office/powerpoint/2010/main" val="3147068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31</a:t>
            </a:fld>
            <a:endParaRPr lang="en-US" dirty="0"/>
          </a:p>
        </p:txBody>
      </p:sp>
    </p:spTree>
    <p:extLst>
      <p:ext uri="{BB962C8B-B14F-4D97-AF65-F5344CB8AC3E}">
        <p14:creationId xmlns:p14="http://schemas.microsoft.com/office/powerpoint/2010/main" val="1967936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32</a:t>
            </a:fld>
            <a:endParaRPr lang="en-US" dirty="0"/>
          </a:p>
        </p:txBody>
      </p:sp>
    </p:spTree>
    <p:extLst>
      <p:ext uri="{BB962C8B-B14F-4D97-AF65-F5344CB8AC3E}">
        <p14:creationId xmlns:p14="http://schemas.microsoft.com/office/powerpoint/2010/main" val="3845343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33</a:t>
            </a:fld>
            <a:endParaRPr lang="en-US" dirty="0"/>
          </a:p>
        </p:txBody>
      </p:sp>
    </p:spTree>
    <p:extLst>
      <p:ext uri="{BB962C8B-B14F-4D97-AF65-F5344CB8AC3E}">
        <p14:creationId xmlns:p14="http://schemas.microsoft.com/office/powerpoint/2010/main" val="4280523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34</a:t>
            </a:fld>
            <a:endParaRPr lang="en-US" dirty="0"/>
          </a:p>
        </p:txBody>
      </p:sp>
    </p:spTree>
    <p:extLst>
      <p:ext uri="{BB962C8B-B14F-4D97-AF65-F5344CB8AC3E}">
        <p14:creationId xmlns:p14="http://schemas.microsoft.com/office/powerpoint/2010/main" val="4168370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35</a:t>
            </a:fld>
            <a:endParaRPr lang="en-US" dirty="0"/>
          </a:p>
        </p:txBody>
      </p:sp>
    </p:spTree>
    <p:extLst>
      <p:ext uri="{BB962C8B-B14F-4D97-AF65-F5344CB8AC3E}">
        <p14:creationId xmlns:p14="http://schemas.microsoft.com/office/powerpoint/2010/main" val="4028851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36</a:t>
            </a:fld>
            <a:endParaRPr lang="en-US" dirty="0"/>
          </a:p>
        </p:txBody>
      </p:sp>
    </p:spTree>
    <p:extLst>
      <p:ext uri="{BB962C8B-B14F-4D97-AF65-F5344CB8AC3E}">
        <p14:creationId xmlns:p14="http://schemas.microsoft.com/office/powerpoint/2010/main" val="2462815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37</a:t>
            </a:fld>
            <a:endParaRPr lang="en-US" dirty="0"/>
          </a:p>
        </p:txBody>
      </p:sp>
    </p:spTree>
    <p:extLst>
      <p:ext uri="{BB962C8B-B14F-4D97-AF65-F5344CB8AC3E}">
        <p14:creationId xmlns:p14="http://schemas.microsoft.com/office/powerpoint/2010/main" val="2903597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20</a:t>
            </a:fld>
            <a:endParaRPr lang="en-US" dirty="0"/>
          </a:p>
        </p:txBody>
      </p:sp>
    </p:spTree>
    <p:extLst>
      <p:ext uri="{BB962C8B-B14F-4D97-AF65-F5344CB8AC3E}">
        <p14:creationId xmlns:p14="http://schemas.microsoft.com/office/powerpoint/2010/main" val="1179939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38</a:t>
            </a:fld>
            <a:endParaRPr lang="en-US" dirty="0"/>
          </a:p>
        </p:txBody>
      </p:sp>
    </p:spTree>
    <p:extLst>
      <p:ext uri="{BB962C8B-B14F-4D97-AF65-F5344CB8AC3E}">
        <p14:creationId xmlns:p14="http://schemas.microsoft.com/office/powerpoint/2010/main" val="3536700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39</a:t>
            </a:fld>
            <a:endParaRPr lang="en-US" dirty="0"/>
          </a:p>
        </p:txBody>
      </p:sp>
    </p:spTree>
    <p:extLst>
      <p:ext uri="{BB962C8B-B14F-4D97-AF65-F5344CB8AC3E}">
        <p14:creationId xmlns:p14="http://schemas.microsoft.com/office/powerpoint/2010/main" val="842881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40</a:t>
            </a:fld>
            <a:endParaRPr lang="en-US" dirty="0"/>
          </a:p>
        </p:txBody>
      </p:sp>
    </p:spTree>
    <p:extLst>
      <p:ext uri="{BB962C8B-B14F-4D97-AF65-F5344CB8AC3E}">
        <p14:creationId xmlns:p14="http://schemas.microsoft.com/office/powerpoint/2010/main" val="1820473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41</a:t>
            </a:fld>
            <a:endParaRPr lang="en-US" dirty="0"/>
          </a:p>
        </p:txBody>
      </p:sp>
    </p:spTree>
    <p:extLst>
      <p:ext uri="{BB962C8B-B14F-4D97-AF65-F5344CB8AC3E}">
        <p14:creationId xmlns:p14="http://schemas.microsoft.com/office/powerpoint/2010/main" val="1395612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42</a:t>
            </a:fld>
            <a:endParaRPr lang="en-US" dirty="0"/>
          </a:p>
        </p:txBody>
      </p:sp>
    </p:spTree>
    <p:extLst>
      <p:ext uri="{BB962C8B-B14F-4D97-AF65-F5344CB8AC3E}">
        <p14:creationId xmlns:p14="http://schemas.microsoft.com/office/powerpoint/2010/main" val="1582245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43</a:t>
            </a:fld>
            <a:endParaRPr lang="en-US" dirty="0"/>
          </a:p>
        </p:txBody>
      </p:sp>
    </p:spTree>
    <p:extLst>
      <p:ext uri="{BB962C8B-B14F-4D97-AF65-F5344CB8AC3E}">
        <p14:creationId xmlns:p14="http://schemas.microsoft.com/office/powerpoint/2010/main" val="220646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44</a:t>
            </a:fld>
            <a:endParaRPr lang="en-US" dirty="0"/>
          </a:p>
        </p:txBody>
      </p:sp>
    </p:spTree>
    <p:extLst>
      <p:ext uri="{BB962C8B-B14F-4D97-AF65-F5344CB8AC3E}">
        <p14:creationId xmlns:p14="http://schemas.microsoft.com/office/powerpoint/2010/main" val="184892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45</a:t>
            </a:fld>
            <a:endParaRPr lang="en-US" dirty="0"/>
          </a:p>
        </p:txBody>
      </p:sp>
    </p:spTree>
    <p:extLst>
      <p:ext uri="{BB962C8B-B14F-4D97-AF65-F5344CB8AC3E}">
        <p14:creationId xmlns:p14="http://schemas.microsoft.com/office/powerpoint/2010/main" val="3875596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46</a:t>
            </a:fld>
            <a:endParaRPr lang="en-US" dirty="0"/>
          </a:p>
        </p:txBody>
      </p:sp>
    </p:spTree>
    <p:extLst>
      <p:ext uri="{BB962C8B-B14F-4D97-AF65-F5344CB8AC3E}">
        <p14:creationId xmlns:p14="http://schemas.microsoft.com/office/powerpoint/2010/main" val="2515365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47</a:t>
            </a:fld>
            <a:endParaRPr lang="en-US" dirty="0"/>
          </a:p>
        </p:txBody>
      </p:sp>
    </p:spTree>
    <p:extLst>
      <p:ext uri="{BB962C8B-B14F-4D97-AF65-F5344CB8AC3E}">
        <p14:creationId xmlns:p14="http://schemas.microsoft.com/office/powerpoint/2010/main" val="1591940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21</a:t>
            </a:fld>
            <a:endParaRPr lang="en-US" dirty="0"/>
          </a:p>
        </p:txBody>
      </p:sp>
    </p:spTree>
    <p:extLst>
      <p:ext uri="{BB962C8B-B14F-4D97-AF65-F5344CB8AC3E}">
        <p14:creationId xmlns:p14="http://schemas.microsoft.com/office/powerpoint/2010/main" val="174817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48</a:t>
            </a:fld>
            <a:endParaRPr lang="en-US" dirty="0"/>
          </a:p>
        </p:txBody>
      </p:sp>
    </p:spTree>
    <p:extLst>
      <p:ext uri="{BB962C8B-B14F-4D97-AF65-F5344CB8AC3E}">
        <p14:creationId xmlns:p14="http://schemas.microsoft.com/office/powerpoint/2010/main" val="3883953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49</a:t>
            </a:fld>
            <a:endParaRPr lang="en-US" dirty="0"/>
          </a:p>
        </p:txBody>
      </p:sp>
    </p:spTree>
    <p:extLst>
      <p:ext uri="{BB962C8B-B14F-4D97-AF65-F5344CB8AC3E}">
        <p14:creationId xmlns:p14="http://schemas.microsoft.com/office/powerpoint/2010/main" val="1611554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50</a:t>
            </a:fld>
            <a:endParaRPr lang="en-US" dirty="0"/>
          </a:p>
        </p:txBody>
      </p:sp>
    </p:spTree>
    <p:extLst>
      <p:ext uri="{BB962C8B-B14F-4D97-AF65-F5344CB8AC3E}">
        <p14:creationId xmlns:p14="http://schemas.microsoft.com/office/powerpoint/2010/main" val="34996226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51</a:t>
            </a:fld>
            <a:endParaRPr lang="en-US" dirty="0"/>
          </a:p>
        </p:txBody>
      </p:sp>
    </p:spTree>
    <p:extLst>
      <p:ext uri="{BB962C8B-B14F-4D97-AF65-F5344CB8AC3E}">
        <p14:creationId xmlns:p14="http://schemas.microsoft.com/office/powerpoint/2010/main" val="2111090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52</a:t>
            </a:fld>
            <a:endParaRPr lang="en-US" dirty="0"/>
          </a:p>
        </p:txBody>
      </p:sp>
    </p:spTree>
    <p:extLst>
      <p:ext uri="{BB962C8B-B14F-4D97-AF65-F5344CB8AC3E}">
        <p14:creationId xmlns:p14="http://schemas.microsoft.com/office/powerpoint/2010/main" val="569216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53</a:t>
            </a:fld>
            <a:endParaRPr lang="en-US" dirty="0"/>
          </a:p>
        </p:txBody>
      </p:sp>
    </p:spTree>
    <p:extLst>
      <p:ext uri="{BB962C8B-B14F-4D97-AF65-F5344CB8AC3E}">
        <p14:creationId xmlns:p14="http://schemas.microsoft.com/office/powerpoint/2010/main" val="19098928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54</a:t>
            </a:fld>
            <a:endParaRPr lang="en-US" dirty="0"/>
          </a:p>
        </p:txBody>
      </p:sp>
    </p:spTree>
    <p:extLst>
      <p:ext uri="{BB962C8B-B14F-4D97-AF65-F5344CB8AC3E}">
        <p14:creationId xmlns:p14="http://schemas.microsoft.com/office/powerpoint/2010/main" val="10665677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55</a:t>
            </a:fld>
            <a:endParaRPr lang="en-US" dirty="0"/>
          </a:p>
        </p:txBody>
      </p:sp>
    </p:spTree>
    <p:extLst>
      <p:ext uri="{BB962C8B-B14F-4D97-AF65-F5344CB8AC3E}">
        <p14:creationId xmlns:p14="http://schemas.microsoft.com/office/powerpoint/2010/main" val="31544529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56</a:t>
            </a:fld>
            <a:endParaRPr lang="en-US" dirty="0"/>
          </a:p>
        </p:txBody>
      </p:sp>
    </p:spTree>
    <p:extLst>
      <p:ext uri="{BB962C8B-B14F-4D97-AF65-F5344CB8AC3E}">
        <p14:creationId xmlns:p14="http://schemas.microsoft.com/office/powerpoint/2010/main" val="3692042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57</a:t>
            </a:fld>
            <a:endParaRPr lang="en-US" dirty="0"/>
          </a:p>
        </p:txBody>
      </p:sp>
    </p:spTree>
    <p:extLst>
      <p:ext uri="{BB962C8B-B14F-4D97-AF65-F5344CB8AC3E}">
        <p14:creationId xmlns:p14="http://schemas.microsoft.com/office/powerpoint/2010/main" val="1888487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22</a:t>
            </a:fld>
            <a:endParaRPr lang="en-US" dirty="0"/>
          </a:p>
        </p:txBody>
      </p:sp>
    </p:spTree>
    <p:extLst>
      <p:ext uri="{BB962C8B-B14F-4D97-AF65-F5344CB8AC3E}">
        <p14:creationId xmlns:p14="http://schemas.microsoft.com/office/powerpoint/2010/main" val="40619593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58</a:t>
            </a:fld>
            <a:endParaRPr lang="en-US" dirty="0"/>
          </a:p>
        </p:txBody>
      </p:sp>
    </p:spTree>
    <p:extLst>
      <p:ext uri="{BB962C8B-B14F-4D97-AF65-F5344CB8AC3E}">
        <p14:creationId xmlns:p14="http://schemas.microsoft.com/office/powerpoint/2010/main" val="1001036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59</a:t>
            </a:fld>
            <a:endParaRPr lang="en-US" dirty="0"/>
          </a:p>
        </p:txBody>
      </p:sp>
    </p:spTree>
    <p:extLst>
      <p:ext uri="{BB962C8B-B14F-4D97-AF65-F5344CB8AC3E}">
        <p14:creationId xmlns:p14="http://schemas.microsoft.com/office/powerpoint/2010/main" val="4672445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60</a:t>
            </a:fld>
            <a:endParaRPr lang="en-US" dirty="0"/>
          </a:p>
        </p:txBody>
      </p:sp>
    </p:spTree>
    <p:extLst>
      <p:ext uri="{BB962C8B-B14F-4D97-AF65-F5344CB8AC3E}">
        <p14:creationId xmlns:p14="http://schemas.microsoft.com/office/powerpoint/2010/main" val="6903972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61</a:t>
            </a:fld>
            <a:endParaRPr lang="en-US" dirty="0"/>
          </a:p>
        </p:txBody>
      </p:sp>
    </p:spTree>
    <p:extLst>
      <p:ext uri="{BB962C8B-B14F-4D97-AF65-F5344CB8AC3E}">
        <p14:creationId xmlns:p14="http://schemas.microsoft.com/office/powerpoint/2010/main" val="24529009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63</a:t>
            </a:fld>
            <a:endParaRPr lang="en-US" dirty="0"/>
          </a:p>
        </p:txBody>
      </p:sp>
    </p:spTree>
    <p:extLst>
      <p:ext uri="{BB962C8B-B14F-4D97-AF65-F5344CB8AC3E}">
        <p14:creationId xmlns:p14="http://schemas.microsoft.com/office/powerpoint/2010/main" val="1092746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23</a:t>
            </a:fld>
            <a:endParaRPr lang="en-US" dirty="0"/>
          </a:p>
        </p:txBody>
      </p:sp>
    </p:spTree>
    <p:extLst>
      <p:ext uri="{BB962C8B-B14F-4D97-AF65-F5344CB8AC3E}">
        <p14:creationId xmlns:p14="http://schemas.microsoft.com/office/powerpoint/2010/main" val="2133766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24</a:t>
            </a:fld>
            <a:endParaRPr lang="en-US" dirty="0"/>
          </a:p>
        </p:txBody>
      </p:sp>
    </p:spTree>
    <p:extLst>
      <p:ext uri="{BB962C8B-B14F-4D97-AF65-F5344CB8AC3E}">
        <p14:creationId xmlns:p14="http://schemas.microsoft.com/office/powerpoint/2010/main" val="644850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25</a:t>
            </a:fld>
            <a:endParaRPr lang="en-US" dirty="0"/>
          </a:p>
        </p:txBody>
      </p:sp>
    </p:spTree>
    <p:extLst>
      <p:ext uri="{BB962C8B-B14F-4D97-AF65-F5344CB8AC3E}">
        <p14:creationId xmlns:p14="http://schemas.microsoft.com/office/powerpoint/2010/main" val="1167246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26</a:t>
            </a:fld>
            <a:endParaRPr lang="en-US" dirty="0"/>
          </a:p>
        </p:txBody>
      </p:sp>
    </p:spTree>
    <p:extLst>
      <p:ext uri="{BB962C8B-B14F-4D97-AF65-F5344CB8AC3E}">
        <p14:creationId xmlns:p14="http://schemas.microsoft.com/office/powerpoint/2010/main" val="4133415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6FC2-21C7-4E10-B70B-B422B5FB88EF}" type="slidenum">
              <a:rPr lang="en-US" smtClean="0"/>
              <a:t>27</a:t>
            </a:fld>
            <a:endParaRPr lang="en-US" dirty="0"/>
          </a:p>
        </p:txBody>
      </p:sp>
    </p:spTree>
    <p:extLst>
      <p:ext uri="{BB962C8B-B14F-4D97-AF65-F5344CB8AC3E}">
        <p14:creationId xmlns:p14="http://schemas.microsoft.com/office/powerpoint/2010/main" val="32550383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DC16D-E1D5-40DA-A956-36EE08A55A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5CCC18-0849-4668-BD89-8E660520CB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2F153C-2F76-4CAD-A888-7B68D360EBEF}"/>
              </a:ext>
            </a:extLst>
          </p:cNvPr>
          <p:cNvSpPr>
            <a:spLocks noGrp="1"/>
          </p:cNvSpPr>
          <p:nvPr>
            <p:ph type="dt" sz="half" idx="10"/>
          </p:nvPr>
        </p:nvSpPr>
        <p:spPr/>
        <p:txBody>
          <a:bodyPr/>
          <a:lstStyle/>
          <a:p>
            <a:fld id="{81793559-D674-484E-9730-11A32CF87BF1}" type="datetimeFigureOut">
              <a:rPr lang="en-US" smtClean="0"/>
              <a:t>3/21/2022</a:t>
            </a:fld>
            <a:endParaRPr lang="en-US" dirty="0"/>
          </a:p>
        </p:txBody>
      </p:sp>
      <p:sp>
        <p:nvSpPr>
          <p:cNvPr id="5" name="Footer Placeholder 4">
            <a:extLst>
              <a:ext uri="{FF2B5EF4-FFF2-40B4-BE49-F238E27FC236}">
                <a16:creationId xmlns:a16="http://schemas.microsoft.com/office/drawing/2014/main" id="{8924C6DA-11ED-41D1-9D55-5D907A3D76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049C17-E68C-461E-B008-8F2751DEF8EA}"/>
              </a:ext>
            </a:extLst>
          </p:cNvPr>
          <p:cNvSpPr>
            <a:spLocks noGrp="1"/>
          </p:cNvSpPr>
          <p:nvPr>
            <p:ph type="sldNum" sz="quarter" idx="12"/>
          </p:nvPr>
        </p:nvSpPr>
        <p:spPr/>
        <p:txBody>
          <a:bodyPr/>
          <a:lstStyle/>
          <a:p>
            <a:fld id="{6253D1DC-9AA4-4558-8E51-F1D12CFFF7B6}" type="slidenum">
              <a:rPr lang="en-US" smtClean="0"/>
              <a:t>‹#›</a:t>
            </a:fld>
            <a:endParaRPr lang="en-US" dirty="0"/>
          </a:p>
        </p:txBody>
      </p:sp>
      <p:pic>
        <p:nvPicPr>
          <p:cNvPr id="8" name="Picture 7">
            <a:extLst>
              <a:ext uri="{FF2B5EF4-FFF2-40B4-BE49-F238E27FC236}">
                <a16:creationId xmlns:a16="http://schemas.microsoft.com/office/drawing/2014/main" id="{35B09F42-9EAE-4CD6-B194-77F40F81A6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858784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936DE-0CE8-4275-9B88-AC56793DC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98B933-147A-438D-93B1-68586F879A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B8D158-11D2-45E9-9364-506FFA9128A9}"/>
              </a:ext>
            </a:extLst>
          </p:cNvPr>
          <p:cNvSpPr>
            <a:spLocks noGrp="1"/>
          </p:cNvSpPr>
          <p:nvPr>
            <p:ph type="dt" sz="half" idx="10"/>
          </p:nvPr>
        </p:nvSpPr>
        <p:spPr/>
        <p:txBody>
          <a:bodyPr/>
          <a:lstStyle/>
          <a:p>
            <a:fld id="{81793559-D674-484E-9730-11A32CF87BF1}" type="datetimeFigureOut">
              <a:rPr lang="en-US" smtClean="0"/>
              <a:t>3/21/2022</a:t>
            </a:fld>
            <a:endParaRPr lang="en-US" dirty="0"/>
          </a:p>
        </p:txBody>
      </p:sp>
      <p:sp>
        <p:nvSpPr>
          <p:cNvPr id="5" name="Footer Placeholder 4">
            <a:extLst>
              <a:ext uri="{FF2B5EF4-FFF2-40B4-BE49-F238E27FC236}">
                <a16:creationId xmlns:a16="http://schemas.microsoft.com/office/drawing/2014/main" id="{2C07BBA2-25ED-43AE-8A86-A1C5DFC88E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EFA462-4DD4-4058-940B-E58C538FA2C4}"/>
              </a:ext>
            </a:extLst>
          </p:cNvPr>
          <p:cNvSpPr>
            <a:spLocks noGrp="1"/>
          </p:cNvSpPr>
          <p:nvPr>
            <p:ph type="sldNum" sz="quarter" idx="12"/>
          </p:nvPr>
        </p:nvSpPr>
        <p:spPr/>
        <p:txBody>
          <a:bodyPr/>
          <a:lstStyle/>
          <a:p>
            <a:fld id="{6253D1DC-9AA4-4558-8E51-F1D12CFFF7B6}" type="slidenum">
              <a:rPr lang="en-US" smtClean="0"/>
              <a:t>‹#›</a:t>
            </a:fld>
            <a:endParaRPr lang="en-US" dirty="0"/>
          </a:p>
        </p:txBody>
      </p:sp>
      <p:pic>
        <p:nvPicPr>
          <p:cNvPr id="8" name="Picture 7">
            <a:extLst>
              <a:ext uri="{FF2B5EF4-FFF2-40B4-BE49-F238E27FC236}">
                <a16:creationId xmlns:a16="http://schemas.microsoft.com/office/drawing/2014/main" id="{3823BD99-CF69-406B-90ED-C66C9CA53A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212752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B3A1A9-1E18-4B74-BC7D-498223D8ED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EDA76F-4B64-49A1-ACAD-D940CD5A0D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1E7BC-32CE-4C20-B690-87D424E785EF}"/>
              </a:ext>
            </a:extLst>
          </p:cNvPr>
          <p:cNvSpPr>
            <a:spLocks noGrp="1"/>
          </p:cNvSpPr>
          <p:nvPr>
            <p:ph type="dt" sz="half" idx="10"/>
          </p:nvPr>
        </p:nvSpPr>
        <p:spPr/>
        <p:txBody>
          <a:bodyPr/>
          <a:lstStyle/>
          <a:p>
            <a:fld id="{81793559-D674-484E-9730-11A32CF87BF1}" type="datetimeFigureOut">
              <a:rPr lang="en-US" smtClean="0"/>
              <a:t>3/21/2022</a:t>
            </a:fld>
            <a:endParaRPr lang="en-US" dirty="0"/>
          </a:p>
        </p:txBody>
      </p:sp>
      <p:sp>
        <p:nvSpPr>
          <p:cNvPr id="5" name="Footer Placeholder 4">
            <a:extLst>
              <a:ext uri="{FF2B5EF4-FFF2-40B4-BE49-F238E27FC236}">
                <a16:creationId xmlns:a16="http://schemas.microsoft.com/office/drawing/2014/main" id="{D28254F6-7F68-4BE5-937C-2B59003569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E6B311-44BA-4DD9-B6EB-8BB1FF5A9581}"/>
              </a:ext>
            </a:extLst>
          </p:cNvPr>
          <p:cNvSpPr>
            <a:spLocks noGrp="1"/>
          </p:cNvSpPr>
          <p:nvPr>
            <p:ph type="sldNum" sz="quarter" idx="12"/>
          </p:nvPr>
        </p:nvSpPr>
        <p:spPr/>
        <p:txBody>
          <a:bodyPr/>
          <a:lstStyle/>
          <a:p>
            <a:fld id="{6253D1DC-9AA4-4558-8E51-F1D12CFFF7B6}" type="slidenum">
              <a:rPr lang="en-US" smtClean="0"/>
              <a:t>‹#›</a:t>
            </a:fld>
            <a:endParaRPr lang="en-US" dirty="0"/>
          </a:p>
        </p:txBody>
      </p:sp>
      <p:pic>
        <p:nvPicPr>
          <p:cNvPr id="8" name="Picture 7">
            <a:extLst>
              <a:ext uri="{FF2B5EF4-FFF2-40B4-BE49-F238E27FC236}">
                <a16:creationId xmlns:a16="http://schemas.microsoft.com/office/drawing/2014/main" id="{E83E878C-1D3F-4C3F-8761-28A4D8B0ED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2222308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0035-F8F9-42BE-935B-A498EB7B0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1C7609-1F8C-441D-90DD-F47D92E606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C044D5-C708-4663-AF2E-87A09E399D8B}"/>
              </a:ext>
            </a:extLst>
          </p:cNvPr>
          <p:cNvSpPr>
            <a:spLocks noGrp="1"/>
          </p:cNvSpPr>
          <p:nvPr>
            <p:ph type="dt" sz="half" idx="10"/>
          </p:nvPr>
        </p:nvSpPr>
        <p:spPr/>
        <p:txBody>
          <a:bodyPr/>
          <a:lstStyle/>
          <a:p>
            <a:fld id="{81793559-D674-484E-9730-11A32CF87BF1}" type="datetimeFigureOut">
              <a:rPr lang="en-US" smtClean="0"/>
              <a:t>3/21/2022</a:t>
            </a:fld>
            <a:endParaRPr lang="en-US" dirty="0"/>
          </a:p>
        </p:txBody>
      </p:sp>
      <p:sp>
        <p:nvSpPr>
          <p:cNvPr id="5" name="Footer Placeholder 4">
            <a:extLst>
              <a:ext uri="{FF2B5EF4-FFF2-40B4-BE49-F238E27FC236}">
                <a16:creationId xmlns:a16="http://schemas.microsoft.com/office/drawing/2014/main" id="{E53A2807-AEC4-4740-AC1D-CFED8541CA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985BD9-449B-4474-ABB3-B21AF624B266}"/>
              </a:ext>
            </a:extLst>
          </p:cNvPr>
          <p:cNvSpPr>
            <a:spLocks noGrp="1"/>
          </p:cNvSpPr>
          <p:nvPr>
            <p:ph type="sldNum" sz="quarter" idx="12"/>
          </p:nvPr>
        </p:nvSpPr>
        <p:spPr/>
        <p:txBody>
          <a:bodyPr/>
          <a:lstStyle/>
          <a:p>
            <a:fld id="{6253D1DC-9AA4-4558-8E51-F1D12CFFF7B6}" type="slidenum">
              <a:rPr lang="en-US" smtClean="0"/>
              <a:t>‹#›</a:t>
            </a:fld>
            <a:endParaRPr lang="en-US" dirty="0"/>
          </a:p>
        </p:txBody>
      </p:sp>
      <p:pic>
        <p:nvPicPr>
          <p:cNvPr id="8" name="Picture 7">
            <a:extLst>
              <a:ext uri="{FF2B5EF4-FFF2-40B4-BE49-F238E27FC236}">
                <a16:creationId xmlns:a16="http://schemas.microsoft.com/office/drawing/2014/main" id="{87EE0418-AFEC-4777-83F5-EA458E0C1EE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1864321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87F6A-AF4F-48EC-9AE0-CDF90C5CD8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B6702F-A71D-4A9C-8F04-A53AFF8C81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C5F03-1312-4DB5-B819-E75A10883212}"/>
              </a:ext>
            </a:extLst>
          </p:cNvPr>
          <p:cNvSpPr>
            <a:spLocks noGrp="1"/>
          </p:cNvSpPr>
          <p:nvPr>
            <p:ph type="dt" sz="half" idx="10"/>
          </p:nvPr>
        </p:nvSpPr>
        <p:spPr/>
        <p:txBody>
          <a:bodyPr/>
          <a:lstStyle/>
          <a:p>
            <a:fld id="{81793559-D674-484E-9730-11A32CF87BF1}" type="datetimeFigureOut">
              <a:rPr lang="en-US" smtClean="0"/>
              <a:t>3/21/2022</a:t>
            </a:fld>
            <a:endParaRPr lang="en-US" dirty="0"/>
          </a:p>
        </p:txBody>
      </p:sp>
      <p:sp>
        <p:nvSpPr>
          <p:cNvPr id="5" name="Footer Placeholder 4">
            <a:extLst>
              <a:ext uri="{FF2B5EF4-FFF2-40B4-BE49-F238E27FC236}">
                <a16:creationId xmlns:a16="http://schemas.microsoft.com/office/drawing/2014/main" id="{ED36E648-D95C-4A8C-A6D4-187200360D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5A6231-945B-477F-9685-3B14B399848A}"/>
              </a:ext>
            </a:extLst>
          </p:cNvPr>
          <p:cNvSpPr>
            <a:spLocks noGrp="1"/>
          </p:cNvSpPr>
          <p:nvPr>
            <p:ph type="sldNum" sz="quarter" idx="12"/>
          </p:nvPr>
        </p:nvSpPr>
        <p:spPr/>
        <p:txBody>
          <a:bodyPr/>
          <a:lstStyle/>
          <a:p>
            <a:fld id="{6253D1DC-9AA4-4558-8E51-F1D12CFFF7B6}" type="slidenum">
              <a:rPr lang="en-US" smtClean="0"/>
              <a:t>‹#›</a:t>
            </a:fld>
            <a:endParaRPr lang="en-US" dirty="0"/>
          </a:p>
        </p:txBody>
      </p:sp>
      <p:pic>
        <p:nvPicPr>
          <p:cNvPr id="8" name="Picture 7">
            <a:extLst>
              <a:ext uri="{FF2B5EF4-FFF2-40B4-BE49-F238E27FC236}">
                <a16:creationId xmlns:a16="http://schemas.microsoft.com/office/drawing/2014/main" id="{CB044FB5-341D-4242-B9D3-2C22346D15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4011863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B204-9F15-4B89-8B19-1BC8C17EF1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444AD9-3CE9-446C-98A4-5194CA72BC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C832CF-483C-461A-A72C-D43AB23D0D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3D844C-A754-4AD9-90EE-EB2E314A360E}"/>
              </a:ext>
            </a:extLst>
          </p:cNvPr>
          <p:cNvSpPr>
            <a:spLocks noGrp="1"/>
          </p:cNvSpPr>
          <p:nvPr>
            <p:ph type="dt" sz="half" idx="10"/>
          </p:nvPr>
        </p:nvSpPr>
        <p:spPr/>
        <p:txBody>
          <a:bodyPr/>
          <a:lstStyle/>
          <a:p>
            <a:fld id="{81793559-D674-484E-9730-11A32CF87BF1}" type="datetimeFigureOut">
              <a:rPr lang="en-US" smtClean="0"/>
              <a:t>3/21/2022</a:t>
            </a:fld>
            <a:endParaRPr lang="en-US" dirty="0"/>
          </a:p>
        </p:txBody>
      </p:sp>
      <p:sp>
        <p:nvSpPr>
          <p:cNvPr id="6" name="Footer Placeholder 5">
            <a:extLst>
              <a:ext uri="{FF2B5EF4-FFF2-40B4-BE49-F238E27FC236}">
                <a16:creationId xmlns:a16="http://schemas.microsoft.com/office/drawing/2014/main" id="{12529FC4-5CE7-440F-8EB9-45BE70B194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568FB79-6BC2-4462-9810-23DED909BA16}"/>
              </a:ext>
            </a:extLst>
          </p:cNvPr>
          <p:cNvSpPr>
            <a:spLocks noGrp="1"/>
          </p:cNvSpPr>
          <p:nvPr>
            <p:ph type="sldNum" sz="quarter" idx="12"/>
          </p:nvPr>
        </p:nvSpPr>
        <p:spPr/>
        <p:txBody>
          <a:bodyPr/>
          <a:lstStyle/>
          <a:p>
            <a:fld id="{6253D1DC-9AA4-4558-8E51-F1D12CFFF7B6}" type="slidenum">
              <a:rPr lang="en-US" smtClean="0"/>
              <a:t>‹#›</a:t>
            </a:fld>
            <a:endParaRPr lang="en-US" dirty="0"/>
          </a:p>
        </p:txBody>
      </p:sp>
      <p:pic>
        <p:nvPicPr>
          <p:cNvPr id="9" name="Picture 8">
            <a:extLst>
              <a:ext uri="{FF2B5EF4-FFF2-40B4-BE49-F238E27FC236}">
                <a16:creationId xmlns:a16="http://schemas.microsoft.com/office/drawing/2014/main" id="{A0AF21FB-70C0-43E2-932A-A1A5797CB7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3045081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B591E-CCC0-4BD1-A74D-2B89423AD9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FF1364-67AC-4227-AB0F-BFDA26B239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0B947F-AC76-41E0-A844-46587E9865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6382F6-74BD-48A0-AAF1-CF1869B60A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42E124-C341-4007-A0C3-BF9920A722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BA1E8-F206-4900-8E3F-F762AFF335EC}"/>
              </a:ext>
            </a:extLst>
          </p:cNvPr>
          <p:cNvSpPr>
            <a:spLocks noGrp="1"/>
          </p:cNvSpPr>
          <p:nvPr>
            <p:ph type="dt" sz="half" idx="10"/>
          </p:nvPr>
        </p:nvSpPr>
        <p:spPr/>
        <p:txBody>
          <a:bodyPr/>
          <a:lstStyle/>
          <a:p>
            <a:fld id="{81793559-D674-484E-9730-11A32CF87BF1}" type="datetimeFigureOut">
              <a:rPr lang="en-US" smtClean="0"/>
              <a:t>3/21/2022</a:t>
            </a:fld>
            <a:endParaRPr lang="en-US" dirty="0"/>
          </a:p>
        </p:txBody>
      </p:sp>
      <p:sp>
        <p:nvSpPr>
          <p:cNvPr id="8" name="Footer Placeholder 7">
            <a:extLst>
              <a:ext uri="{FF2B5EF4-FFF2-40B4-BE49-F238E27FC236}">
                <a16:creationId xmlns:a16="http://schemas.microsoft.com/office/drawing/2014/main" id="{6EECE205-CAC7-436B-AEE5-1E0E0BADC5E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0F533D2-F815-4BC7-B3A0-BB7CCE16D0C2}"/>
              </a:ext>
            </a:extLst>
          </p:cNvPr>
          <p:cNvSpPr>
            <a:spLocks noGrp="1"/>
          </p:cNvSpPr>
          <p:nvPr>
            <p:ph type="sldNum" sz="quarter" idx="12"/>
          </p:nvPr>
        </p:nvSpPr>
        <p:spPr/>
        <p:txBody>
          <a:bodyPr/>
          <a:lstStyle/>
          <a:p>
            <a:fld id="{6253D1DC-9AA4-4558-8E51-F1D12CFFF7B6}" type="slidenum">
              <a:rPr lang="en-US" smtClean="0"/>
              <a:t>‹#›</a:t>
            </a:fld>
            <a:endParaRPr lang="en-US" dirty="0"/>
          </a:p>
        </p:txBody>
      </p:sp>
      <p:pic>
        <p:nvPicPr>
          <p:cNvPr id="11" name="Picture 10">
            <a:extLst>
              <a:ext uri="{FF2B5EF4-FFF2-40B4-BE49-F238E27FC236}">
                <a16:creationId xmlns:a16="http://schemas.microsoft.com/office/drawing/2014/main" id="{9B62F19B-1A34-4D30-B320-A8454135AB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857948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CCDC4-0A65-453B-96BB-572B16DA09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562D7D-BE01-46AA-9E0B-CD4C00AA5F69}"/>
              </a:ext>
            </a:extLst>
          </p:cNvPr>
          <p:cNvSpPr>
            <a:spLocks noGrp="1"/>
          </p:cNvSpPr>
          <p:nvPr>
            <p:ph type="dt" sz="half" idx="10"/>
          </p:nvPr>
        </p:nvSpPr>
        <p:spPr/>
        <p:txBody>
          <a:bodyPr/>
          <a:lstStyle/>
          <a:p>
            <a:fld id="{81793559-D674-484E-9730-11A32CF87BF1}" type="datetimeFigureOut">
              <a:rPr lang="en-US" smtClean="0"/>
              <a:t>3/21/2022</a:t>
            </a:fld>
            <a:endParaRPr lang="en-US" dirty="0"/>
          </a:p>
        </p:txBody>
      </p:sp>
      <p:sp>
        <p:nvSpPr>
          <p:cNvPr id="4" name="Footer Placeholder 3">
            <a:extLst>
              <a:ext uri="{FF2B5EF4-FFF2-40B4-BE49-F238E27FC236}">
                <a16:creationId xmlns:a16="http://schemas.microsoft.com/office/drawing/2014/main" id="{A665C1B5-7F09-4CD4-939E-C1E5A11E612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9767AEF-7B7A-43F2-8744-B43EEAEA7753}"/>
              </a:ext>
            </a:extLst>
          </p:cNvPr>
          <p:cNvSpPr>
            <a:spLocks noGrp="1"/>
          </p:cNvSpPr>
          <p:nvPr>
            <p:ph type="sldNum" sz="quarter" idx="12"/>
          </p:nvPr>
        </p:nvSpPr>
        <p:spPr/>
        <p:txBody>
          <a:bodyPr/>
          <a:lstStyle/>
          <a:p>
            <a:fld id="{6253D1DC-9AA4-4558-8E51-F1D12CFFF7B6}" type="slidenum">
              <a:rPr lang="en-US" smtClean="0"/>
              <a:t>‹#›</a:t>
            </a:fld>
            <a:endParaRPr lang="en-US" dirty="0"/>
          </a:p>
        </p:txBody>
      </p:sp>
      <p:pic>
        <p:nvPicPr>
          <p:cNvPr id="7" name="Picture 6">
            <a:extLst>
              <a:ext uri="{FF2B5EF4-FFF2-40B4-BE49-F238E27FC236}">
                <a16:creationId xmlns:a16="http://schemas.microsoft.com/office/drawing/2014/main" id="{9BF830C3-86E6-4249-9612-E4651A80F4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3697553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B744D2-8919-4794-893B-9A22466F8F0E}"/>
              </a:ext>
            </a:extLst>
          </p:cNvPr>
          <p:cNvSpPr>
            <a:spLocks noGrp="1"/>
          </p:cNvSpPr>
          <p:nvPr>
            <p:ph type="dt" sz="half" idx="10"/>
          </p:nvPr>
        </p:nvSpPr>
        <p:spPr/>
        <p:txBody>
          <a:bodyPr/>
          <a:lstStyle/>
          <a:p>
            <a:fld id="{81793559-D674-484E-9730-11A32CF87BF1}" type="datetimeFigureOut">
              <a:rPr lang="en-US" smtClean="0"/>
              <a:t>3/21/2022</a:t>
            </a:fld>
            <a:endParaRPr lang="en-US" dirty="0"/>
          </a:p>
        </p:txBody>
      </p:sp>
      <p:sp>
        <p:nvSpPr>
          <p:cNvPr id="3" name="Footer Placeholder 2">
            <a:extLst>
              <a:ext uri="{FF2B5EF4-FFF2-40B4-BE49-F238E27FC236}">
                <a16:creationId xmlns:a16="http://schemas.microsoft.com/office/drawing/2014/main" id="{40DBF57B-86C8-4BE0-A229-0D20E03EA29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87F29A8-44D0-41CE-B420-D994F7E5C951}"/>
              </a:ext>
            </a:extLst>
          </p:cNvPr>
          <p:cNvSpPr>
            <a:spLocks noGrp="1"/>
          </p:cNvSpPr>
          <p:nvPr>
            <p:ph type="sldNum" sz="quarter" idx="12"/>
          </p:nvPr>
        </p:nvSpPr>
        <p:spPr/>
        <p:txBody>
          <a:bodyPr/>
          <a:lstStyle/>
          <a:p>
            <a:fld id="{6253D1DC-9AA4-4558-8E51-F1D12CFFF7B6}" type="slidenum">
              <a:rPr lang="en-US" smtClean="0"/>
              <a:t>‹#›</a:t>
            </a:fld>
            <a:endParaRPr lang="en-US" dirty="0"/>
          </a:p>
        </p:txBody>
      </p:sp>
      <p:pic>
        <p:nvPicPr>
          <p:cNvPr id="5" name="Picture 4">
            <a:extLst>
              <a:ext uri="{FF2B5EF4-FFF2-40B4-BE49-F238E27FC236}">
                <a16:creationId xmlns:a16="http://schemas.microsoft.com/office/drawing/2014/main" id="{1907481C-C141-491C-9A51-251EE90661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2810497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B80F-0ADB-4CCD-8C06-397A129F39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7F6223-D142-4EAD-911B-EC713AD351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554C8B-F116-4790-B24C-F0CF1C3DB0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C6193B-5725-4579-8C57-68CCFA743D66}"/>
              </a:ext>
            </a:extLst>
          </p:cNvPr>
          <p:cNvSpPr>
            <a:spLocks noGrp="1"/>
          </p:cNvSpPr>
          <p:nvPr>
            <p:ph type="dt" sz="half" idx="10"/>
          </p:nvPr>
        </p:nvSpPr>
        <p:spPr/>
        <p:txBody>
          <a:bodyPr/>
          <a:lstStyle/>
          <a:p>
            <a:fld id="{81793559-D674-484E-9730-11A32CF87BF1}" type="datetimeFigureOut">
              <a:rPr lang="en-US" smtClean="0"/>
              <a:t>3/21/2022</a:t>
            </a:fld>
            <a:endParaRPr lang="en-US" dirty="0"/>
          </a:p>
        </p:txBody>
      </p:sp>
      <p:sp>
        <p:nvSpPr>
          <p:cNvPr id="6" name="Footer Placeholder 5">
            <a:extLst>
              <a:ext uri="{FF2B5EF4-FFF2-40B4-BE49-F238E27FC236}">
                <a16:creationId xmlns:a16="http://schemas.microsoft.com/office/drawing/2014/main" id="{42B8096D-7A86-4527-8362-E335DD48CD7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3E53838-374F-4DD4-BD26-3F93758BA4F0}"/>
              </a:ext>
            </a:extLst>
          </p:cNvPr>
          <p:cNvSpPr>
            <a:spLocks noGrp="1"/>
          </p:cNvSpPr>
          <p:nvPr>
            <p:ph type="sldNum" sz="quarter" idx="12"/>
          </p:nvPr>
        </p:nvSpPr>
        <p:spPr/>
        <p:txBody>
          <a:bodyPr/>
          <a:lstStyle/>
          <a:p>
            <a:fld id="{6253D1DC-9AA4-4558-8E51-F1D12CFFF7B6}" type="slidenum">
              <a:rPr lang="en-US" smtClean="0"/>
              <a:t>‹#›</a:t>
            </a:fld>
            <a:endParaRPr lang="en-US" dirty="0"/>
          </a:p>
        </p:txBody>
      </p:sp>
      <p:pic>
        <p:nvPicPr>
          <p:cNvPr id="9" name="Picture 8">
            <a:extLst>
              <a:ext uri="{FF2B5EF4-FFF2-40B4-BE49-F238E27FC236}">
                <a16:creationId xmlns:a16="http://schemas.microsoft.com/office/drawing/2014/main" id="{142EC14F-83CA-4AEA-B5AD-C3B015E9AC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3667290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4463B-D0E5-497F-9C98-737ED89D2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F3D6F2-4DBE-489D-B249-140BF54B9F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9148993-5C38-4478-BC12-A2EAAA5BD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C0F0F0-8057-42D9-8242-497A130969DC}"/>
              </a:ext>
            </a:extLst>
          </p:cNvPr>
          <p:cNvSpPr>
            <a:spLocks noGrp="1"/>
          </p:cNvSpPr>
          <p:nvPr>
            <p:ph type="dt" sz="half" idx="10"/>
          </p:nvPr>
        </p:nvSpPr>
        <p:spPr/>
        <p:txBody>
          <a:bodyPr/>
          <a:lstStyle/>
          <a:p>
            <a:fld id="{81793559-D674-484E-9730-11A32CF87BF1}" type="datetimeFigureOut">
              <a:rPr lang="en-US" smtClean="0"/>
              <a:t>3/21/2022</a:t>
            </a:fld>
            <a:endParaRPr lang="en-US" dirty="0"/>
          </a:p>
        </p:txBody>
      </p:sp>
      <p:sp>
        <p:nvSpPr>
          <p:cNvPr id="6" name="Footer Placeholder 5">
            <a:extLst>
              <a:ext uri="{FF2B5EF4-FFF2-40B4-BE49-F238E27FC236}">
                <a16:creationId xmlns:a16="http://schemas.microsoft.com/office/drawing/2014/main" id="{ACD79CD1-9A56-462A-988C-3A890E3AC4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469D88-6A76-47AB-B37E-01C16ACFAB06}"/>
              </a:ext>
            </a:extLst>
          </p:cNvPr>
          <p:cNvSpPr>
            <a:spLocks noGrp="1"/>
          </p:cNvSpPr>
          <p:nvPr>
            <p:ph type="sldNum" sz="quarter" idx="12"/>
          </p:nvPr>
        </p:nvSpPr>
        <p:spPr/>
        <p:txBody>
          <a:bodyPr/>
          <a:lstStyle/>
          <a:p>
            <a:fld id="{6253D1DC-9AA4-4558-8E51-F1D12CFFF7B6}" type="slidenum">
              <a:rPr lang="en-US" smtClean="0"/>
              <a:t>‹#›</a:t>
            </a:fld>
            <a:endParaRPr lang="en-US" dirty="0"/>
          </a:p>
        </p:txBody>
      </p:sp>
      <p:pic>
        <p:nvPicPr>
          <p:cNvPr id="9" name="Picture 8">
            <a:extLst>
              <a:ext uri="{FF2B5EF4-FFF2-40B4-BE49-F238E27FC236}">
                <a16:creationId xmlns:a16="http://schemas.microsoft.com/office/drawing/2014/main" id="{B288D30A-2447-460A-9CFB-1DDE7C8D2D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1255302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AA020A-67DF-4726-BDAC-5BF5157B88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D1CB18-BEC2-4EE4-B859-B049F592FA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1068C15-C15A-41E3-B476-714AB02D4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793559-D674-484E-9730-11A32CF87BF1}" type="datetimeFigureOut">
              <a:rPr lang="en-US" smtClean="0"/>
              <a:t>3/21/2022</a:t>
            </a:fld>
            <a:endParaRPr lang="en-US" dirty="0"/>
          </a:p>
        </p:txBody>
      </p:sp>
      <p:sp>
        <p:nvSpPr>
          <p:cNvPr id="5" name="Footer Placeholder 4">
            <a:extLst>
              <a:ext uri="{FF2B5EF4-FFF2-40B4-BE49-F238E27FC236}">
                <a16:creationId xmlns:a16="http://schemas.microsoft.com/office/drawing/2014/main" id="{9464DA19-C244-4228-9C67-25CEE3EFCA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90DC6D5-8230-4475-885C-624EE6CB6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3D1DC-9AA4-4558-8E51-F1D12CFFF7B6}" type="slidenum">
              <a:rPr lang="en-US" smtClean="0"/>
              <a:t>‹#›</a:t>
            </a:fld>
            <a:endParaRPr lang="en-US" dirty="0"/>
          </a:p>
        </p:txBody>
      </p:sp>
      <p:sp>
        <p:nvSpPr>
          <p:cNvPr id="7" name="TextBox 6">
            <a:extLst>
              <a:ext uri="{FF2B5EF4-FFF2-40B4-BE49-F238E27FC236}">
                <a16:creationId xmlns:a16="http://schemas.microsoft.com/office/drawing/2014/main" id="{4FC4A08A-D4CF-4273-8FB8-B3BAAD7449D9}"/>
              </a:ext>
            </a:extLst>
          </p:cNvPr>
          <p:cNvSpPr txBox="1"/>
          <p:nvPr userDrawn="1"/>
        </p:nvSpPr>
        <p:spPr>
          <a:xfrm>
            <a:off x="838201" y="36769"/>
            <a:ext cx="10683240" cy="338554"/>
          </a:xfrm>
          <a:prstGeom prst="rect">
            <a:avLst/>
          </a:prstGeom>
          <a:noFill/>
        </p:spPr>
        <p:txBody>
          <a:bodyPr wrap="square" rtlCol="0">
            <a:spAutoFit/>
          </a:bodyPr>
          <a:lstStyle/>
          <a:p>
            <a:r>
              <a:rPr lang="en-US" sz="1600" i="1" dirty="0"/>
              <a:t>Mississippi’s Annual Affordable Housing Conference 2022		 				Cheers to 30 Years!</a:t>
            </a:r>
          </a:p>
        </p:txBody>
      </p:sp>
    </p:spTree>
    <p:extLst>
      <p:ext uri="{BB962C8B-B14F-4D97-AF65-F5344CB8AC3E}">
        <p14:creationId xmlns:p14="http://schemas.microsoft.com/office/powerpoint/2010/main" val="1680515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mshomecorp.com/"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mshomecorp.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www.mshomecorp.com/"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www.mshomecorp.co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mailto:Macie.carney@mshc.com" TargetMode="External"/><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mailto:matthew.Bolton@mshc.com" TargetMode="External"/><Relationship Id="rId4" Type="http://schemas.openxmlformats.org/officeDocument/2006/relationships/hyperlink" Target="mailto:Betty.temple@mshc.com"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38E5CB-26C9-47FF-BD8E-57B66942BE96}"/>
              </a:ext>
            </a:extLst>
          </p:cNvPr>
          <p:cNvSpPr/>
          <p:nvPr/>
        </p:nvSpPr>
        <p:spPr>
          <a:xfrm>
            <a:off x="-1" y="-1"/>
            <a:ext cx="1787857"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556BF44-BB58-41BD-BFF3-D5A00474FDF6}"/>
              </a:ext>
            </a:extLst>
          </p:cNvPr>
          <p:cNvSpPr/>
          <p:nvPr/>
        </p:nvSpPr>
        <p:spPr>
          <a:xfrm>
            <a:off x="0" y="0"/>
            <a:ext cx="12192000" cy="771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icture containing animal, doughnut, donut, sitting&#10;&#10;Description automatically generated">
            <a:extLst>
              <a:ext uri="{FF2B5EF4-FFF2-40B4-BE49-F238E27FC236}">
                <a16:creationId xmlns:a16="http://schemas.microsoft.com/office/drawing/2014/main" id="{3F420E17-49CF-4189-B025-C9A7B27C8497}"/>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32041" t="24548" r="1831" b="16852"/>
          <a:stretch/>
        </p:blipFill>
        <p:spPr>
          <a:xfrm>
            <a:off x="0" y="0"/>
            <a:ext cx="5931761" cy="6858000"/>
          </a:xfrm>
          <a:prstGeom prst="rect">
            <a:avLst/>
          </a:prstGeom>
        </p:spPr>
      </p:pic>
      <p:sp>
        <p:nvSpPr>
          <p:cNvPr id="4" name="TextBox 3">
            <a:extLst>
              <a:ext uri="{FF2B5EF4-FFF2-40B4-BE49-F238E27FC236}">
                <a16:creationId xmlns:a16="http://schemas.microsoft.com/office/drawing/2014/main" id="{403A0880-1DD1-43C5-A732-1614FD829012}"/>
              </a:ext>
            </a:extLst>
          </p:cNvPr>
          <p:cNvSpPr txBox="1"/>
          <p:nvPr/>
        </p:nvSpPr>
        <p:spPr>
          <a:xfrm>
            <a:off x="4924425" y="198594"/>
            <a:ext cx="7019925" cy="492443"/>
          </a:xfrm>
          <a:prstGeom prst="rect">
            <a:avLst/>
          </a:prstGeom>
          <a:noFill/>
        </p:spPr>
        <p:txBody>
          <a:bodyPr wrap="square" rtlCol="0">
            <a:spAutoFit/>
          </a:bodyPr>
          <a:lstStyle/>
          <a:p>
            <a:pPr algn="r"/>
            <a:r>
              <a:rPr lang="en-US" sz="2600" i="1" dirty="0"/>
              <a:t>Mississippi’s Annual Affordable Housing Conference 2022</a:t>
            </a:r>
          </a:p>
        </p:txBody>
      </p:sp>
      <p:sp>
        <p:nvSpPr>
          <p:cNvPr id="5" name="TextBox 4">
            <a:extLst>
              <a:ext uri="{FF2B5EF4-FFF2-40B4-BE49-F238E27FC236}">
                <a16:creationId xmlns:a16="http://schemas.microsoft.com/office/drawing/2014/main" id="{8E04DA6D-EEBE-4887-B9D5-399DB1610374}"/>
              </a:ext>
            </a:extLst>
          </p:cNvPr>
          <p:cNvSpPr txBox="1"/>
          <p:nvPr/>
        </p:nvSpPr>
        <p:spPr>
          <a:xfrm>
            <a:off x="5216232" y="949550"/>
            <a:ext cx="7081793" cy="2554545"/>
          </a:xfrm>
          <a:prstGeom prst="rect">
            <a:avLst/>
          </a:prstGeom>
          <a:noFill/>
        </p:spPr>
        <p:txBody>
          <a:bodyPr wrap="square" rtlCol="0">
            <a:spAutoFit/>
          </a:bodyPr>
          <a:lstStyle/>
          <a:p>
            <a:pPr algn="ctr"/>
            <a:r>
              <a:rPr lang="en-US" sz="8000" b="1" dirty="0"/>
              <a:t>CHEERS TO 30 YEARS!</a:t>
            </a:r>
          </a:p>
        </p:txBody>
      </p:sp>
      <p:pic>
        <p:nvPicPr>
          <p:cNvPr id="7" name="Picture 6" descr="A picture containing drawing&#10;&#10;Description automatically generated">
            <a:extLst>
              <a:ext uri="{FF2B5EF4-FFF2-40B4-BE49-F238E27FC236}">
                <a16:creationId xmlns:a16="http://schemas.microsoft.com/office/drawing/2014/main" id="{00D975A5-7B50-40B1-A471-0A7F85FFB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0710" y="5863113"/>
            <a:ext cx="1571628" cy="628651"/>
          </a:xfrm>
          <a:prstGeom prst="rect">
            <a:avLst/>
          </a:prstGeom>
        </p:spPr>
      </p:pic>
      <p:sp>
        <p:nvSpPr>
          <p:cNvPr id="8" name="TextBox 7">
            <a:extLst>
              <a:ext uri="{FF2B5EF4-FFF2-40B4-BE49-F238E27FC236}">
                <a16:creationId xmlns:a16="http://schemas.microsoft.com/office/drawing/2014/main" id="{6403B0F2-F3BA-40D7-93EB-23C11FD81F72}"/>
              </a:ext>
            </a:extLst>
          </p:cNvPr>
          <p:cNvSpPr txBox="1"/>
          <p:nvPr/>
        </p:nvSpPr>
        <p:spPr>
          <a:xfrm>
            <a:off x="5296437" y="3584583"/>
            <a:ext cx="6647913" cy="1938992"/>
          </a:xfrm>
          <a:prstGeom prst="rect">
            <a:avLst/>
          </a:prstGeom>
          <a:noFill/>
        </p:spPr>
        <p:txBody>
          <a:bodyPr wrap="square" rtlCol="0">
            <a:spAutoFit/>
          </a:bodyPr>
          <a:lstStyle/>
          <a:p>
            <a:pPr algn="r"/>
            <a:r>
              <a:rPr lang="en-US" sz="4000" dirty="0"/>
              <a:t>Beau Rivage Resort &amp; Casino</a:t>
            </a:r>
          </a:p>
          <a:p>
            <a:pPr algn="r"/>
            <a:r>
              <a:rPr lang="en-US" sz="4000" dirty="0"/>
              <a:t>Biloxi, MS</a:t>
            </a:r>
          </a:p>
          <a:p>
            <a:pPr algn="r"/>
            <a:r>
              <a:rPr lang="en-US" sz="4000" dirty="0"/>
              <a:t>March 29 - 31</a:t>
            </a:r>
          </a:p>
        </p:txBody>
      </p:sp>
    </p:spTree>
    <p:extLst>
      <p:ext uri="{BB962C8B-B14F-4D97-AF65-F5344CB8AC3E}">
        <p14:creationId xmlns:p14="http://schemas.microsoft.com/office/powerpoint/2010/main" val="3498307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7112" y="1373189"/>
            <a:ext cx="8837776" cy="5165723"/>
          </a:xfrm>
        </p:spPr>
        <p:txBody>
          <a:bodyPr>
            <a:normAutofit fontScale="85000" lnSpcReduction="20000"/>
          </a:bodyPr>
          <a:lstStyle/>
          <a:p>
            <a:pPr marL="0" indent="0">
              <a:lnSpc>
                <a:spcPct val="130000"/>
              </a:lnSpc>
              <a:buNone/>
              <a:defRPr/>
            </a:pPr>
            <a:endParaRPr lang="en-US" sz="2400" dirty="0">
              <a:latin typeface="Franklin Gothic Demi Cond" panose="020B0706030402020204" pitchFamily="34" charset="0"/>
            </a:endParaRPr>
          </a:p>
          <a:p>
            <a:pPr>
              <a:lnSpc>
                <a:spcPct val="130000"/>
              </a:lnSpc>
              <a:buBlip>
                <a:blip r:embed="rId2"/>
              </a:buBlip>
              <a:defRPr/>
            </a:pPr>
            <a:r>
              <a:rPr lang="en-US" sz="2400" dirty="0">
                <a:latin typeface="Franklin Gothic Book" panose="020B0503020102020204" pitchFamily="34" charset="0"/>
              </a:rPr>
              <a:t>Competitive 1</a:t>
            </a:r>
            <a:r>
              <a:rPr lang="en-US" sz="2400" baseline="30000" dirty="0">
                <a:latin typeface="Franklin Gothic Book" panose="020B0503020102020204" pitchFamily="34" charset="0"/>
              </a:rPr>
              <a:t>st</a:t>
            </a:r>
            <a:r>
              <a:rPr lang="en-US" sz="2400" dirty="0">
                <a:latin typeface="Franklin Gothic Book" panose="020B0503020102020204" pitchFamily="34" charset="0"/>
              </a:rPr>
              <a:t> Mortgage interest rates that potentially are adjusted each Monday at 9 a.m.</a:t>
            </a:r>
          </a:p>
          <a:p>
            <a:pPr marL="0" indent="0">
              <a:lnSpc>
                <a:spcPct val="130000"/>
              </a:lnSpc>
              <a:buNone/>
              <a:defRPr/>
            </a:pPr>
            <a:endParaRPr lang="en-US" sz="2400" dirty="0">
              <a:latin typeface="Franklin Gothic Book" panose="020B0503020102020204" pitchFamily="34" charset="0"/>
            </a:endParaRPr>
          </a:p>
          <a:p>
            <a:pPr>
              <a:lnSpc>
                <a:spcPct val="130000"/>
              </a:lnSpc>
              <a:buBlip>
                <a:blip r:embed="rId2"/>
              </a:buBlip>
              <a:defRPr/>
            </a:pPr>
            <a:r>
              <a:rPr lang="en-US" sz="2400" dirty="0">
                <a:latin typeface="Franklin Gothic Book" panose="020B0503020102020204" pitchFamily="34" charset="0"/>
              </a:rPr>
              <a:t>No liquid asset limit is applicable.</a:t>
            </a:r>
          </a:p>
          <a:p>
            <a:pPr marL="0" indent="0">
              <a:lnSpc>
                <a:spcPct val="130000"/>
              </a:lnSpc>
              <a:buNone/>
              <a:defRPr/>
            </a:pPr>
            <a:endParaRPr lang="en-US" sz="2400" dirty="0">
              <a:latin typeface="Franklin Gothic Book" panose="020B0503020102020204" pitchFamily="34" charset="0"/>
            </a:endParaRPr>
          </a:p>
          <a:p>
            <a:pPr>
              <a:lnSpc>
                <a:spcPct val="130000"/>
              </a:lnSpc>
              <a:buBlip>
                <a:blip r:embed="rId2"/>
              </a:buBlip>
              <a:defRPr/>
            </a:pPr>
            <a:r>
              <a:rPr lang="en-US" sz="2400" dirty="0">
                <a:latin typeface="Franklin Gothic Book" panose="020B0503020102020204" pitchFamily="34" charset="0"/>
              </a:rPr>
              <a:t>No reservation fee is required for reservation.</a:t>
            </a:r>
          </a:p>
          <a:p>
            <a:pPr>
              <a:lnSpc>
                <a:spcPct val="130000"/>
              </a:lnSpc>
              <a:buBlip>
                <a:blip r:embed="rId2"/>
              </a:buBlip>
              <a:defRPr/>
            </a:pPr>
            <a:endParaRPr lang="en-US" sz="2400" dirty="0">
              <a:latin typeface="Franklin Gothic Book" panose="020B0503020102020204" pitchFamily="34" charset="0"/>
            </a:endParaRPr>
          </a:p>
          <a:p>
            <a:pPr>
              <a:lnSpc>
                <a:spcPct val="130000"/>
              </a:lnSpc>
              <a:buBlip>
                <a:blip r:embed="rId2"/>
              </a:buBlip>
              <a:defRPr/>
            </a:pPr>
            <a:r>
              <a:rPr lang="en-US" sz="2400" dirty="0">
                <a:latin typeface="Franklin Gothic Book" panose="020B0503020102020204" pitchFamily="34" charset="0"/>
              </a:rPr>
              <a:t>If using the Fannie Mae HFA Preferred product or the Freddie Mac HFA Advantage product, the credit qualifying borrowers household income must be at or below 80%  of the AMI set by FHFA.  The borrower would receive an 18% MI but could be lower depending upon the LTV.</a:t>
            </a:r>
          </a:p>
          <a:p>
            <a:pPr>
              <a:lnSpc>
                <a:spcPct val="130000"/>
              </a:lnSpc>
              <a:buBlip>
                <a:blip r:embed="rId2"/>
              </a:buBlip>
              <a:defRPr/>
            </a:pPr>
            <a:endParaRPr lang="en-US" sz="2500" dirty="0">
              <a:latin typeface="Franklin Gothic Demi Cond" panose="020B0706030402020204" pitchFamily="34" charset="0"/>
            </a:endParaRPr>
          </a:p>
        </p:txBody>
      </p:sp>
      <p:sp>
        <p:nvSpPr>
          <p:cNvPr id="4" name="Slide Number Placeholder 3"/>
          <p:cNvSpPr>
            <a:spLocks noGrp="1"/>
          </p:cNvSpPr>
          <p:nvPr>
            <p:ph type="sldNum" sz="quarter" idx="12"/>
          </p:nvPr>
        </p:nvSpPr>
        <p:spPr/>
        <p:txBody>
          <a:bodyPr/>
          <a:lstStyle/>
          <a:p>
            <a:fld id="{80F8A059-2282-4FDC-A11B-9ED4658D98C4}" type="slidenum">
              <a:rPr lang="en-US" smtClean="0">
                <a:solidFill>
                  <a:prstClr val="black">
                    <a:tint val="75000"/>
                  </a:prstClr>
                </a:solidFill>
              </a:rPr>
              <a:pPr/>
              <a:t>10</a:t>
            </a:fld>
            <a:endParaRPr lang="en-US" dirty="0">
              <a:solidFill>
                <a:prstClr val="black">
                  <a:tint val="75000"/>
                </a:prstClr>
              </a:solidFill>
            </a:endParaRPr>
          </a:p>
        </p:txBody>
      </p:sp>
      <p:sp>
        <p:nvSpPr>
          <p:cNvPr id="8" name="Title 2">
            <a:extLst>
              <a:ext uri="{FF2B5EF4-FFF2-40B4-BE49-F238E27FC236}">
                <a16:creationId xmlns:a16="http://schemas.microsoft.com/office/drawing/2014/main" id="{8C493959-416A-47DA-A337-D1DB2D5D590A}"/>
              </a:ext>
            </a:extLst>
          </p:cNvPr>
          <p:cNvSpPr txBox="1">
            <a:spLocks/>
          </p:cNvSpPr>
          <p:nvPr/>
        </p:nvSpPr>
        <p:spPr>
          <a:xfrm>
            <a:off x="937901" y="431008"/>
            <a:ext cx="9296400"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BENEFITS TO BORROWER</a:t>
            </a:r>
            <a:endParaRPr lang="en-US" sz="4000" dirty="0"/>
          </a:p>
        </p:txBody>
      </p:sp>
    </p:spTree>
    <p:extLst>
      <p:ext uri="{BB962C8B-B14F-4D97-AF65-F5344CB8AC3E}">
        <p14:creationId xmlns:p14="http://schemas.microsoft.com/office/powerpoint/2010/main" val="2189185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6815" y="1397759"/>
            <a:ext cx="8878369" cy="5141153"/>
          </a:xfrm>
        </p:spPr>
        <p:txBody>
          <a:bodyPr>
            <a:normAutofit fontScale="47500" lnSpcReduction="20000"/>
          </a:bodyPr>
          <a:lstStyle/>
          <a:p>
            <a:pPr>
              <a:lnSpc>
                <a:spcPct val="130000"/>
              </a:lnSpc>
              <a:buBlip>
                <a:blip r:embed="rId2"/>
              </a:buBlip>
              <a:defRPr/>
            </a:pPr>
            <a:r>
              <a:rPr lang="en-US" sz="3300" dirty="0">
                <a:latin typeface="Franklin Gothic Book" panose="020B0503020102020204" pitchFamily="34" charset="0"/>
              </a:rPr>
              <a:t>Cost of the home must be within the maximum permissible acquisition limit based on the county in which the property is located:</a:t>
            </a:r>
          </a:p>
          <a:p>
            <a:pPr>
              <a:lnSpc>
                <a:spcPct val="130000"/>
              </a:lnSpc>
              <a:buBlip>
                <a:blip r:embed="rId2"/>
              </a:buBlip>
              <a:defRPr/>
            </a:pPr>
            <a:endParaRPr lang="en-US" sz="3300" dirty="0">
              <a:latin typeface="Franklin Gothic Book" panose="020B0503020102020204" pitchFamily="34" charset="0"/>
            </a:endParaRPr>
          </a:p>
          <a:p>
            <a:pPr lvl="1">
              <a:lnSpc>
                <a:spcPct val="130000"/>
              </a:lnSpc>
              <a:buBlip>
                <a:blip r:embed="rId2"/>
              </a:buBlip>
              <a:defRPr/>
            </a:pPr>
            <a:r>
              <a:rPr lang="en-US" sz="3300" dirty="0">
                <a:latin typeface="Franklin Gothic Book" panose="020B0503020102020204" pitchFamily="34" charset="0"/>
              </a:rPr>
              <a:t>Acquisition limit for Target area: 		$309,000</a:t>
            </a:r>
          </a:p>
          <a:p>
            <a:pPr lvl="1">
              <a:lnSpc>
                <a:spcPct val="130000"/>
              </a:lnSpc>
              <a:buBlip>
                <a:blip r:embed="rId2"/>
              </a:buBlip>
              <a:defRPr/>
            </a:pPr>
            <a:r>
              <a:rPr lang="en-US" sz="3300" dirty="0">
                <a:latin typeface="Franklin Gothic Book" panose="020B0503020102020204" pitchFamily="34" charset="0"/>
              </a:rPr>
              <a:t>Acquisition limit for Non-target area: 	$258,000</a:t>
            </a:r>
          </a:p>
          <a:p>
            <a:pPr marL="457200" lvl="1" indent="0">
              <a:lnSpc>
                <a:spcPct val="130000"/>
              </a:lnSpc>
              <a:buNone/>
              <a:defRPr/>
            </a:pPr>
            <a:endParaRPr lang="en-US" sz="3300" dirty="0">
              <a:latin typeface="Franklin Gothic Book" panose="020B0503020102020204" pitchFamily="34" charset="0"/>
            </a:endParaRPr>
          </a:p>
          <a:p>
            <a:pPr>
              <a:lnSpc>
                <a:spcPct val="130000"/>
              </a:lnSpc>
              <a:buBlip>
                <a:blip r:embed="rId2"/>
              </a:buBlip>
              <a:defRPr/>
            </a:pPr>
            <a:r>
              <a:rPr lang="en-US" sz="3300" dirty="0">
                <a:latin typeface="Franklin Gothic Book" panose="020B0503020102020204" pitchFamily="34" charset="0"/>
              </a:rPr>
              <a:t>First time homebuyer requirement (3 yr. rule) unless purchasing in a Target area county or census tract.  See “MRB7 Lender Resources” link for  chart </a:t>
            </a:r>
          </a:p>
          <a:p>
            <a:pPr marL="0" indent="0">
              <a:lnSpc>
                <a:spcPct val="130000"/>
              </a:lnSpc>
              <a:buNone/>
              <a:defRPr/>
            </a:pPr>
            <a:endParaRPr lang="en-US" sz="3300" dirty="0">
              <a:latin typeface="Franklin Gothic Book" panose="020B0503020102020204" pitchFamily="34" charset="0"/>
            </a:endParaRPr>
          </a:p>
          <a:p>
            <a:pPr>
              <a:lnSpc>
                <a:spcPct val="130000"/>
              </a:lnSpc>
              <a:buBlip>
                <a:blip r:embed="rId2"/>
              </a:buBlip>
              <a:defRPr/>
            </a:pPr>
            <a:r>
              <a:rPr lang="en-US" sz="3300" dirty="0">
                <a:latin typeface="Franklin Gothic Book" panose="020B0503020102020204" pitchFamily="34" charset="0"/>
              </a:rPr>
              <a:t>Household income  limits		</a:t>
            </a:r>
          </a:p>
          <a:p>
            <a:pPr>
              <a:lnSpc>
                <a:spcPct val="130000"/>
              </a:lnSpc>
              <a:buBlip>
                <a:blip r:embed="rId2"/>
              </a:buBlip>
              <a:defRPr/>
            </a:pPr>
            <a:endParaRPr lang="en-US" sz="3300" dirty="0">
              <a:latin typeface="Franklin Gothic Book" panose="020B0503020102020204" pitchFamily="34" charset="0"/>
            </a:endParaRPr>
          </a:p>
          <a:p>
            <a:pPr>
              <a:lnSpc>
                <a:spcPct val="130000"/>
              </a:lnSpc>
              <a:buBlip>
                <a:blip r:embed="rId2"/>
              </a:buBlip>
              <a:defRPr/>
            </a:pPr>
            <a:r>
              <a:rPr lang="en-US" sz="3300" dirty="0">
                <a:latin typeface="Franklin Gothic Book" panose="020B0503020102020204" pitchFamily="34" charset="0"/>
              </a:rPr>
              <a:t>Pre-Purchase Home Homebuyer Education is Required upfront (Online education is permitted).</a:t>
            </a:r>
          </a:p>
          <a:p>
            <a:pPr marL="0" indent="0">
              <a:lnSpc>
                <a:spcPct val="130000"/>
              </a:lnSpc>
              <a:buNone/>
              <a:defRPr/>
            </a:pPr>
            <a:endParaRPr lang="en-US" sz="3300" dirty="0">
              <a:latin typeface="Franklin Gothic Book" panose="020B0503020102020204" pitchFamily="34" charset="0"/>
            </a:endParaRPr>
          </a:p>
          <a:p>
            <a:pPr>
              <a:lnSpc>
                <a:spcPct val="130000"/>
              </a:lnSpc>
              <a:buBlip>
                <a:blip r:embed="rId2"/>
              </a:buBlip>
              <a:defRPr/>
            </a:pPr>
            <a:r>
              <a:rPr lang="en-US" sz="3300" dirty="0">
                <a:latin typeface="Franklin Gothic Book" panose="020B0503020102020204" pitchFamily="34" charset="0"/>
              </a:rPr>
              <a:t>No discount points are allowed to be charged to either the buyer or seller.</a:t>
            </a:r>
          </a:p>
          <a:p>
            <a:pPr>
              <a:lnSpc>
                <a:spcPct val="130000"/>
              </a:lnSpc>
              <a:buBlip>
                <a:blip r:embed="rId2"/>
              </a:buBlip>
              <a:defRPr/>
            </a:pPr>
            <a:endParaRPr lang="en-US" sz="2500" dirty="0">
              <a:latin typeface="Franklin Gothic Demi Cond" panose="020B0706030402020204" pitchFamily="34" charset="0"/>
            </a:endParaRPr>
          </a:p>
          <a:p>
            <a:endParaRPr lang="en-US" dirty="0">
              <a:latin typeface="Franklin Gothic Demi Cond" panose="020B0706030402020204" pitchFamily="34" charset="0"/>
            </a:endParaRPr>
          </a:p>
          <a:p>
            <a:endParaRPr lang="en-US" dirty="0"/>
          </a:p>
        </p:txBody>
      </p:sp>
      <p:sp>
        <p:nvSpPr>
          <p:cNvPr id="4" name="Slide Number Placeholder 3"/>
          <p:cNvSpPr>
            <a:spLocks noGrp="1"/>
          </p:cNvSpPr>
          <p:nvPr>
            <p:ph type="sldNum" sz="quarter" idx="12"/>
          </p:nvPr>
        </p:nvSpPr>
        <p:spPr/>
        <p:txBody>
          <a:bodyPr/>
          <a:lstStyle/>
          <a:p>
            <a:fld id="{80F8A059-2282-4FDC-A11B-9ED4658D98C4}" type="slidenum">
              <a:rPr lang="en-US" smtClean="0">
                <a:solidFill>
                  <a:prstClr val="black">
                    <a:tint val="75000"/>
                  </a:prstClr>
                </a:solidFill>
              </a:rPr>
              <a:pPr/>
              <a:t>11</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090E39C8-D3C5-4D66-888A-FC1F2590397A}"/>
              </a:ext>
            </a:extLst>
          </p:cNvPr>
          <p:cNvPicPr>
            <a:picLocks noChangeAspect="1"/>
          </p:cNvPicPr>
          <p:nvPr/>
        </p:nvPicPr>
        <p:blipFill>
          <a:blip r:embed="rId3"/>
          <a:stretch>
            <a:fillRect/>
          </a:stretch>
        </p:blipFill>
        <p:spPr>
          <a:xfrm>
            <a:off x="4905374" y="4315404"/>
            <a:ext cx="2381250" cy="719137"/>
          </a:xfrm>
          <a:prstGeom prst="rect">
            <a:avLst/>
          </a:prstGeom>
        </p:spPr>
      </p:pic>
      <p:sp>
        <p:nvSpPr>
          <p:cNvPr id="7" name="Title 2">
            <a:extLst>
              <a:ext uri="{FF2B5EF4-FFF2-40B4-BE49-F238E27FC236}">
                <a16:creationId xmlns:a16="http://schemas.microsoft.com/office/drawing/2014/main" id="{098E45DE-7700-46C5-9C38-B9E04F256E44}"/>
              </a:ext>
            </a:extLst>
          </p:cNvPr>
          <p:cNvSpPr txBox="1">
            <a:spLocks/>
          </p:cNvSpPr>
          <p:nvPr/>
        </p:nvSpPr>
        <p:spPr>
          <a:xfrm>
            <a:off x="937901" y="431008"/>
            <a:ext cx="9296400"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MRB GUIDELINES</a:t>
            </a:r>
            <a:endParaRPr lang="en-US" sz="4000" dirty="0"/>
          </a:p>
        </p:txBody>
      </p:sp>
    </p:spTree>
    <p:extLst>
      <p:ext uri="{BB962C8B-B14F-4D97-AF65-F5344CB8AC3E}">
        <p14:creationId xmlns:p14="http://schemas.microsoft.com/office/powerpoint/2010/main" val="2068520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4195" y="1579562"/>
            <a:ext cx="8180106" cy="4776788"/>
          </a:xfrm>
        </p:spPr>
        <p:txBody>
          <a:bodyPr>
            <a:normAutofit/>
          </a:bodyPr>
          <a:lstStyle/>
          <a:p>
            <a:pPr>
              <a:lnSpc>
                <a:spcPct val="120000"/>
              </a:lnSpc>
              <a:buBlip>
                <a:blip r:embed="rId2"/>
              </a:buBlip>
              <a:defRPr/>
            </a:pPr>
            <a:r>
              <a:rPr lang="en-US" sz="1800" u="sng" dirty="0">
                <a:latin typeface="Franklin Gothic Book" panose="020B0503020102020204" pitchFamily="34" charset="0"/>
              </a:rPr>
              <a:t>MRB Checklist must be followed when uploading documents for the Reservation and Compliance Packages for MHC compliance review</a:t>
            </a:r>
            <a:r>
              <a:rPr lang="en-US" sz="1800" dirty="0">
                <a:latin typeface="Franklin Gothic Book" panose="020B0503020102020204" pitchFamily="34" charset="0"/>
              </a:rPr>
              <a:t>.</a:t>
            </a:r>
          </a:p>
          <a:p>
            <a:pPr marL="0" indent="0" algn="ctr">
              <a:lnSpc>
                <a:spcPct val="120000"/>
              </a:lnSpc>
              <a:buNone/>
              <a:defRPr/>
            </a:pPr>
            <a:r>
              <a:rPr lang="en-US" sz="1800" dirty="0">
                <a:latin typeface="Franklin Gothic Book" panose="020B0503020102020204" pitchFamily="34" charset="0"/>
              </a:rPr>
              <a:t>	</a:t>
            </a:r>
          </a:p>
          <a:p>
            <a:pPr marL="0" indent="0" algn="ctr">
              <a:lnSpc>
                <a:spcPct val="120000"/>
              </a:lnSpc>
              <a:buNone/>
              <a:defRPr/>
            </a:pPr>
            <a:r>
              <a:rPr lang="en-US" sz="1800" b="1" u="sng" dirty="0">
                <a:latin typeface="Franklin Gothic Book" panose="020B0503020102020204" pitchFamily="34" charset="0"/>
              </a:rPr>
              <a:t>Reservation Package</a:t>
            </a:r>
          </a:p>
          <a:p>
            <a:pPr marL="0" indent="0" algn="ctr">
              <a:lnSpc>
                <a:spcPct val="120000"/>
              </a:lnSpc>
              <a:buNone/>
              <a:defRPr/>
            </a:pPr>
            <a:r>
              <a:rPr lang="en-US" sz="1800" dirty="0">
                <a:latin typeface="Franklin Gothic Book" panose="020B0503020102020204" pitchFamily="34" charset="0"/>
              </a:rPr>
              <a:t>Due within ten (10) calendar days from date of Reservation.</a:t>
            </a:r>
          </a:p>
          <a:p>
            <a:pPr marL="0" indent="0" algn="ctr">
              <a:lnSpc>
                <a:spcPct val="120000"/>
              </a:lnSpc>
              <a:buNone/>
              <a:defRPr/>
            </a:pPr>
            <a:endParaRPr lang="en-US" sz="1800" dirty="0">
              <a:latin typeface="Franklin Gothic Book" panose="020B0503020102020204" pitchFamily="34" charset="0"/>
            </a:endParaRPr>
          </a:p>
          <a:p>
            <a:pPr marL="0" indent="0" algn="ctr">
              <a:lnSpc>
                <a:spcPct val="120000"/>
              </a:lnSpc>
              <a:buNone/>
              <a:defRPr/>
            </a:pPr>
            <a:r>
              <a:rPr lang="en-US" sz="1800" b="1" u="sng" dirty="0">
                <a:latin typeface="Franklin Gothic Book" panose="020B0503020102020204" pitchFamily="34" charset="0"/>
              </a:rPr>
              <a:t>Compliance (MHC Approval Package) </a:t>
            </a:r>
          </a:p>
          <a:p>
            <a:pPr marL="0" indent="0" algn="ctr">
              <a:lnSpc>
                <a:spcPct val="120000"/>
              </a:lnSpc>
              <a:buNone/>
              <a:defRPr/>
            </a:pPr>
            <a:r>
              <a:rPr lang="en-US" sz="1800" dirty="0">
                <a:latin typeface="Franklin Gothic Book" panose="020B0503020102020204" pitchFamily="34" charset="0"/>
              </a:rPr>
              <a:t>Due within 45- days on Existing/New or 120- days for Proposed Construction loans.</a:t>
            </a:r>
            <a:endParaRPr lang="en-US" sz="1800" dirty="0">
              <a:latin typeface="Franklin Gothic Demi Cond" panose="020B0706030402020204" pitchFamily="34" charset="0"/>
            </a:endParaRPr>
          </a:p>
          <a:p>
            <a:endParaRPr lang="en-US" dirty="0"/>
          </a:p>
        </p:txBody>
      </p:sp>
      <p:sp>
        <p:nvSpPr>
          <p:cNvPr id="4" name="Slide Number Placeholder 3"/>
          <p:cNvSpPr>
            <a:spLocks noGrp="1"/>
          </p:cNvSpPr>
          <p:nvPr>
            <p:ph type="sldNum" sz="quarter" idx="12"/>
          </p:nvPr>
        </p:nvSpPr>
        <p:spPr/>
        <p:txBody>
          <a:bodyPr/>
          <a:lstStyle/>
          <a:p>
            <a:fld id="{80F8A059-2282-4FDC-A11B-9ED4658D98C4}" type="slidenum">
              <a:rPr lang="en-US" smtClean="0">
                <a:solidFill>
                  <a:prstClr val="black">
                    <a:tint val="75000"/>
                  </a:prstClr>
                </a:solidFill>
              </a:rPr>
              <a:pPr/>
              <a:t>12</a:t>
            </a:fld>
            <a:endParaRPr lang="en-US" dirty="0">
              <a:solidFill>
                <a:prstClr val="black">
                  <a:tint val="75000"/>
                </a:prstClr>
              </a:solidFill>
            </a:endParaRPr>
          </a:p>
        </p:txBody>
      </p:sp>
      <p:sp>
        <p:nvSpPr>
          <p:cNvPr id="8" name="Title 2">
            <a:extLst>
              <a:ext uri="{FF2B5EF4-FFF2-40B4-BE49-F238E27FC236}">
                <a16:creationId xmlns:a16="http://schemas.microsoft.com/office/drawing/2014/main" id="{E1315FD0-15BF-4962-9C80-78C975DF1F94}"/>
              </a:ext>
            </a:extLst>
          </p:cNvPr>
          <p:cNvSpPr txBox="1">
            <a:spLocks/>
          </p:cNvSpPr>
          <p:nvPr/>
        </p:nvSpPr>
        <p:spPr>
          <a:xfrm>
            <a:off x="937901" y="431008"/>
            <a:ext cx="9296400"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MRB GUIDELINES</a:t>
            </a:r>
            <a:endParaRPr lang="en-US" sz="4000" dirty="0"/>
          </a:p>
        </p:txBody>
      </p:sp>
    </p:spTree>
    <p:extLst>
      <p:ext uri="{BB962C8B-B14F-4D97-AF65-F5344CB8AC3E}">
        <p14:creationId xmlns:p14="http://schemas.microsoft.com/office/powerpoint/2010/main" val="1685584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199" y="1371600"/>
            <a:ext cx="8906143" cy="5211762"/>
          </a:xfrm>
        </p:spPr>
        <p:txBody>
          <a:bodyPr>
            <a:normAutofit fontScale="25000" lnSpcReduction="20000"/>
          </a:bodyPr>
          <a:lstStyle/>
          <a:p>
            <a:pPr marL="0" indent="0" algn="ctr">
              <a:lnSpc>
                <a:spcPct val="140000"/>
              </a:lnSpc>
              <a:buNone/>
              <a:defRPr/>
            </a:pPr>
            <a:r>
              <a:rPr lang="en-US" sz="7200" b="1" u="sng" dirty="0">
                <a:latin typeface="Franklin Gothic Book" panose="020B0503020102020204" pitchFamily="34" charset="0"/>
              </a:rPr>
              <a:t>Compliance (MHC Approval Package, cont’d)</a:t>
            </a:r>
          </a:p>
          <a:p>
            <a:pPr marL="0" indent="0">
              <a:lnSpc>
                <a:spcPct val="140000"/>
              </a:lnSpc>
              <a:buNone/>
              <a:defRPr/>
            </a:pPr>
            <a:r>
              <a:rPr lang="en-US" sz="7200" dirty="0">
                <a:latin typeface="Franklin Gothic Book" panose="020B0503020102020204" pitchFamily="34" charset="0"/>
              </a:rPr>
              <a:t>        - Credit report and Fraud Guard or equivalent report, will be reviewed by MHC &amp; the Lender to determine if the IRS homebuyer compliance  guidelines are met regarding no homeownership interest in the prior 3 years.  The new Borrower Certification does allow MHC to ask for 3-years tax returns on </a:t>
            </a:r>
            <a:r>
              <a:rPr lang="en-US" sz="7200" u="sng" dirty="0">
                <a:latin typeface="Franklin Gothic Book" panose="020B0503020102020204" pitchFamily="34" charset="0"/>
              </a:rPr>
              <a:t>ALL household occupants </a:t>
            </a:r>
            <a:r>
              <a:rPr lang="en-US" sz="7200" dirty="0">
                <a:latin typeface="Franklin Gothic Book" panose="020B0503020102020204" pitchFamily="34" charset="0"/>
              </a:rPr>
              <a:t>in the event MHC isn’t satisfied with what is found on the Credit report &amp;/or Fraud Guard reports.</a:t>
            </a:r>
          </a:p>
          <a:p>
            <a:pPr marL="0" indent="0">
              <a:lnSpc>
                <a:spcPct val="140000"/>
              </a:lnSpc>
              <a:buNone/>
              <a:defRPr/>
            </a:pPr>
            <a:endParaRPr lang="en-US" sz="7200" dirty="0">
              <a:latin typeface="Franklin Gothic Book" panose="020B0503020102020204" pitchFamily="34" charset="0"/>
            </a:endParaRPr>
          </a:p>
          <a:p>
            <a:pPr marL="0" lvl="1" indent="0">
              <a:lnSpc>
                <a:spcPct val="140000"/>
              </a:lnSpc>
              <a:spcBef>
                <a:spcPts val="1000"/>
              </a:spcBef>
              <a:buNone/>
              <a:defRPr/>
            </a:pPr>
            <a:r>
              <a:rPr lang="en-US" sz="7200" dirty="0">
                <a:latin typeface="Franklin Gothic Book" panose="020B0503020102020204" pitchFamily="34" charset="0"/>
              </a:rPr>
              <a:t>  </a:t>
            </a:r>
            <a:r>
              <a:rPr lang="en-US" sz="7200" u="sng" dirty="0">
                <a:latin typeface="Franklin Gothic Book" panose="020B0503020102020204" pitchFamily="34" charset="0"/>
              </a:rPr>
              <a:t>Purchase Certification Package </a:t>
            </a:r>
            <a:r>
              <a:rPr lang="en-US" sz="7200" dirty="0">
                <a:latin typeface="Franklin Gothic Book" panose="020B0503020102020204" pitchFamily="34" charset="0"/>
              </a:rPr>
              <a:t>(PC – MHC’s Closing Pkg.  -  This is not the complete list of documents required for PC approval):</a:t>
            </a:r>
          </a:p>
          <a:p>
            <a:pPr lvl="1">
              <a:lnSpc>
                <a:spcPct val="130000"/>
              </a:lnSpc>
              <a:buBlip>
                <a:blip r:embed="rId2"/>
              </a:buBlip>
              <a:defRPr/>
            </a:pPr>
            <a:r>
              <a:rPr lang="en-US" sz="6400" dirty="0">
                <a:latin typeface="Franklin Gothic Book" panose="020B0503020102020204" pitchFamily="34" charset="0"/>
              </a:rPr>
              <a:t>Uploaded Borrower Affidavit </a:t>
            </a:r>
          </a:p>
          <a:p>
            <a:pPr lvl="1">
              <a:lnSpc>
                <a:spcPct val="130000"/>
              </a:lnSpc>
              <a:buBlip>
                <a:blip r:embed="rId2"/>
              </a:buBlip>
              <a:defRPr/>
            </a:pPr>
            <a:r>
              <a:rPr lang="en-US" sz="6400" dirty="0">
                <a:latin typeface="Franklin Gothic Book" panose="020B0503020102020204" pitchFamily="34" charset="0"/>
              </a:rPr>
              <a:t>Uploaded copy of 1st &amp; 2nd Mortgage Closing Disclosures</a:t>
            </a:r>
          </a:p>
          <a:p>
            <a:pPr lvl="1">
              <a:lnSpc>
                <a:spcPct val="130000"/>
              </a:lnSpc>
              <a:buBlip>
                <a:blip r:embed="rId2"/>
              </a:buBlip>
              <a:defRPr/>
            </a:pPr>
            <a:r>
              <a:rPr lang="en-US" sz="6400" dirty="0">
                <a:latin typeface="Franklin Gothic Book" panose="020B0503020102020204" pitchFamily="34" charset="0"/>
              </a:rPr>
              <a:t>Uploaded copy of recorded 2nd Mortgage Deed of Trust (Maturity date is 10-years from the date of loan closing.</a:t>
            </a:r>
          </a:p>
          <a:p>
            <a:pPr lvl="1">
              <a:lnSpc>
                <a:spcPct val="130000"/>
              </a:lnSpc>
              <a:buBlip>
                <a:blip r:embed="rId2"/>
              </a:buBlip>
              <a:defRPr/>
            </a:pPr>
            <a:r>
              <a:rPr lang="en-US" sz="6400" dirty="0">
                <a:latin typeface="Franklin Gothic Book" panose="020B0503020102020204" pitchFamily="34" charset="0"/>
              </a:rPr>
              <a:t>Upload Lender Wiring Instructions</a:t>
            </a:r>
          </a:p>
          <a:p>
            <a:pPr marL="457200" lvl="1" indent="0">
              <a:buNone/>
            </a:pPr>
            <a:endParaRPr lang="en-US" sz="8000" dirty="0">
              <a:latin typeface="Franklin Gothic Demi" panose="020B0703020102020204" pitchFamily="34" charset="0"/>
            </a:endParaRPr>
          </a:p>
          <a:p>
            <a:endParaRPr lang="en-US" dirty="0"/>
          </a:p>
        </p:txBody>
      </p:sp>
      <p:sp>
        <p:nvSpPr>
          <p:cNvPr id="4" name="Slide Number Placeholder 3"/>
          <p:cNvSpPr>
            <a:spLocks noGrp="1"/>
          </p:cNvSpPr>
          <p:nvPr>
            <p:ph type="sldNum" sz="quarter" idx="12"/>
          </p:nvPr>
        </p:nvSpPr>
        <p:spPr/>
        <p:txBody>
          <a:bodyPr/>
          <a:lstStyle/>
          <a:p>
            <a:fld id="{80F8A059-2282-4FDC-A11B-9ED4658D98C4}" type="slidenum">
              <a:rPr lang="en-US" smtClean="0">
                <a:solidFill>
                  <a:prstClr val="black">
                    <a:tint val="75000"/>
                  </a:prstClr>
                </a:solidFill>
              </a:rPr>
              <a:pPr/>
              <a:t>13</a:t>
            </a:fld>
            <a:endParaRPr lang="en-US" dirty="0">
              <a:solidFill>
                <a:prstClr val="black">
                  <a:tint val="75000"/>
                </a:prstClr>
              </a:solidFill>
            </a:endParaRPr>
          </a:p>
        </p:txBody>
      </p:sp>
      <p:sp>
        <p:nvSpPr>
          <p:cNvPr id="6" name="Title 2">
            <a:extLst>
              <a:ext uri="{FF2B5EF4-FFF2-40B4-BE49-F238E27FC236}">
                <a16:creationId xmlns:a16="http://schemas.microsoft.com/office/drawing/2014/main" id="{5C73F66B-BC31-4CA3-AEAF-545B544176A0}"/>
              </a:ext>
            </a:extLst>
          </p:cNvPr>
          <p:cNvSpPr txBox="1">
            <a:spLocks/>
          </p:cNvSpPr>
          <p:nvPr/>
        </p:nvSpPr>
        <p:spPr>
          <a:xfrm>
            <a:off x="937901" y="431008"/>
            <a:ext cx="9296400"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MRB GUIDELINES</a:t>
            </a:r>
            <a:endParaRPr lang="en-US" sz="4000" dirty="0"/>
          </a:p>
        </p:txBody>
      </p:sp>
    </p:spTree>
    <p:extLst>
      <p:ext uri="{BB962C8B-B14F-4D97-AF65-F5344CB8AC3E}">
        <p14:creationId xmlns:p14="http://schemas.microsoft.com/office/powerpoint/2010/main" val="123614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9E5464-402E-418C-BBA9-91E2C69FEEDA}"/>
              </a:ext>
            </a:extLst>
          </p:cNvPr>
          <p:cNvSpPr>
            <a:spLocks noGrp="1"/>
          </p:cNvSpPr>
          <p:nvPr>
            <p:ph idx="1"/>
          </p:nvPr>
        </p:nvSpPr>
        <p:spPr>
          <a:xfrm>
            <a:off x="1981200" y="1965325"/>
            <a:ext cx="9063038" cy="4756150"/>
          </a:xfrm>
        </p:spPr>
        <p:txBody>
          <a:bodyPr>
            <a:normAutofit fontScale="85000" lnSpcReduction="10000"/>
          </a:bodyPr>
          <a:lstStyle/>
          <a:p>
            <a:pPr>
              <a:lnSpc>
                <a:spcPct val="150000"/>
              </a:lnSpc>
              <a:buBlip>
                <a:blip r:embed="rId2"/>
              </a:buBlip>
              <a:defRPr/>
            </a:pPr>
            <a:r>
              <a:rPr lang="en-US" sz="2100" dirty="0">
                <a:latin typeface="Franklin Gothic Book" panose="020B0503020102020204" pitchFamily="34" charset="0"/>
              </a:rPr>
              <a:t>$7,000 – 0% deferred 10-year second mortgage can be applied to the borrower’s 1</a:t>
            </a:r>
            <a:r>
              <a:rPr lang="en-US" sz="2100" baseline="30000" dirty="0">
                <a:latin typeface="Franklin Gothic Book" panose="020B0503020102020204" pitchFamily="34" charset="0"/>
              </a:rPr>
              <a:t>st</a:t>
            </a:r>
            <a:r>
              <a:rPr lang="en-US" sz="2100" dirty="0">
                <a:latin typeface="Franklin Gothic Book" panose="020B0503020102020204" pitchFamily="34" charset="0"/>
              </a:rPr>
              <a:t> mortgage portion of allowable closing costs and down payment as follows:</a:t>
            </a:r>
          </a:p>
          <a:p>
            <a:pPr marL="0" indent="0">
              <a:lnSpc>
                <a:spcPct val="150000"/>
              </a:lnSpc>
              <a:buNone/>
              <a:defRPr/>
            </a:pPr>
            <a:endParaRPr lang="en-US" sz="2100" dirty="0">
              <a:latin typeface="Franklin Gothic Book" panose="020B0503020102020204" pitchFamily="34" charset="0"/>
            </a:endParaRPr>
          </a:p>
          <a:p>
            <a:pPr marL="742950" lvl="2" indent="-342900">
              <a:lnSpc>
                <a:spcPct val="150000"/>
              </a:lnSpc>
              <a:buBlip>
                <a:blip r:embed="rId2"/>
              </a:buBlip>
              <a:defRPr/>
            </a:pPr>
            <a:r>
              <a:rPr lang="en-US" sz="2100" dirty="0">
                <a:latin typeface="Franklin Gothic Book" panose="020B0503020102020204" pitchFamily="34" charset="0"/>
              </a:rPr>
              <a:t>Origination Fee (Up to 1.5%, optional fee)</a:t>
            </a:r>
          </a:p>
          <a:p>
            <a:pPr marL="742950" lvl="2" indent="-342900">
              <a:lnSpc>
                <a:spcPct val="150000"/>
              </a:lnSpc>
              <a:buBlip>
                <a:blip r:embed="rId2"/>
              </a:buBlip>
              <a:defRPr/>
            </a:pPr>
            <a:r>
              <a:rPr lang="en-US" sz="2100" dirty="0">
                <a:latin typeface="Franklin Gothic Book" panose="020B0503020102020204" pitchFamily="34" charset="0"/>
              </a:rPr>
              <a:t>Attorney Fees</a:t>
            </a:r>
          </a:p>
          <a:p>
            <a:pPr marL="742950" lvl="2" indent="-342900">
              <a:lnSpc>
                <a:spcPct val="150000"/>
              </a:lnSpc>
              <a:buBlip>
                <a:blip r:embed="rId2"/>
              </a:buBlip>
              <a:defRPr/>
            </a:pPr>
            <a:r>
              <a:rPr lang="en-US" sz="2100" dirty="0">
                <a:latin typeface="Franklin Gothic Book" panose="020B0503020102020204" pitchFamily="34" charset="0"/>
              </a:rPr>
              <a:t>Title Fees (includes Title Policy) ) – MHC should be reflected as Second Mortgagee.</a:t>
            </a:r>
          </a:p>
          <a:p>
            <a:pPr marL="742950" lvl="2" indent="-342900">
              <a:lnSpc>
                <a:spcPct val="150000"/>
              </a:lnSpc>
              <a:buBlip>
                <a:blip r:embed="rId2"/>
              </a:buBlip>
              <a:defRPr/>
            </a:pPr>
            <a:r>
              <a:rPr lang="en-US" sz="2100" dirty="0">
                <a:latin typeface="Franklin Gothic Book" panose="020B0503020102020204" pitchFamily="34" charset="0"/>
              </a:rPr>
              <a:t>Survey</a:t>
            </a:r>
          </a:p>
          <a:p>
            <a:pPr marL="742950" lvl="2" indent="-342900">
              <a:lnSpc>
                <a:spcPct val="150000"/>
              </a:lnSpc>
              <a:buBlip>
                <a:blip r:embed="rId2"/>
              </a:buBlip>
              <a:defRPr/>
            </a:pPr>
            <a:r>
              <a:rPr lang="en-US" sz="2100" dirty="0">
                <a:latin typeface="Franklin Gothic Book" panose="020B0503020102020204" pitchFamily="34" charset="0"/>
              </a:rPr>
              <a:t>Inspection Fees</a:t>
            </a:r>
          </a:p>
          <a:p>
            <a:pPr marL="742950" lvl="2" indent="-342900">
              <a:lnSpc>
                <a:spcPct val="150000"/>
              </a:lnSpc>
              <a:buBlip>
                <a:blip r:embed="rId2"/>
              </a:buBlip>
              <a:defRPr/>
            </a:pPr>
            <a:r>
              <a:rPr lang="en-US" sz="2100" dirty="0">
                <a:latin typeface="Franklin Gothic Book" panose="020B0503020102020204" pitchFamily="34" charset="0"/>
              </a:rPr>
              <a:t>Recording Fees (</a:t>
            </a:r>
            <a:r>
              <a:rPr lang="en-US" sz="2100" dirty="0">
                <a:solidFill>
                  <a:srgbClr val="FF0000"/>
                </a:solidFill>
                <a:latin typeface="Franklin Gothic Book" panose="020B0503020102020204" pitchFamily="34" charset="0"/>
              </a:rPr>
              <a:t>Can be charged 2</a:t>
            </a:r>
            <a:r>
              <a:rPr lang="en-US" sz="2100" baseline="30000" dirty="0">
                <a:solidFill>
                  <a:srgbClr val="FF0000"/>
                </a:solidFill>
                <a:latin typeface="Franklin Gothic Book" panose="020B0503020102020204" pitchFamily="34" charset="0"/>
              </a:rPr>
              <a:t>nd</a:t>
            </a:r>
            <a:r>
              <a:rPr lang="en-US" sz="2100" dirty="0">
                <a:solidFill>
                  <a:srgbClr val="FF0000"/>
                </a:solidFill>
                <a:latin typeface="Franklin Gothic Book" panose="020B0503020102020204" pitchFamily="34" charset="0"/>
              </a:rPr>
              <a:t> </a:t>
            </a:r>
            <a:r>
              <a:rPr lang="en-US" sz="2100" dirty="0">
                <a:latin typeface="Franklin Gothic Book" panose="020B0503020102020204" pitchFamily="34" charset="0"/>
              </a:rPr>
              <a:t>mortgage)</a:t>
            </a:r>
          </a:p>
          <a:p>
            <a:pPr marL="742950" lvl="2" indent="-342900">
              <a:lnSpc>
                <a:spcPct val="150000"/>
              </a:lnSpc>
              <a:buBlip>
                <a:blip r:embed="rId2"/>
              </a:buBlip>
              <a:defRPr/>
            </a:pPr>
            <a:r>
              <a:rPr lang="en-US" sz="2100" dirty="0">
                <a:latin typeface="Franklin Gothic Book" panose="020B0503020102020204" pitchFamily="34" charset="0"/>
              </a:rPr>
              <a:t>Appraisal Fee, if not POC</a:t>
            </a:r>
          </a:p>
          <a:p>
            <a:endParaRPr lang="en-US" dirty="0"/>
          </a:p>
        </p:txBody>
      </p:sp>
      <p:sp>
        <p:nvSpPr>
          <p:cNvPr id="4" name="Slide Number Placeholder 3">
            <a:extLst>
              <a:ext uri="{FF2B5EF4-FFF2-40B4-BE49-F238E27FC236}">
                <a16:creationId xmlns:a16="http://schemas.microsoft.com/office/drawing/2014/main" id="{C3116B4D-E6E7-48BB-AD87-D2AEF59EECA2}"/>
              </a:ext>
            </a:extLst>
          </p:cNvPr>
          <p:cNvSpPr>
            <a:spLocks noGrp="1"/>
          </p:cNvSpPr>
          <p:nvPr>
            <p:ph type="sldNum" sz="quarter" idx="12"/>
          </p:nvPr>
        </p:nvSpPr>
        <p:spPr/>
        <p:txBody>
          <a:bodyPr/>
          <a:lstStyle/>
          <a:p>
            <a:fld id="{80F8A059-2282-4FDC-A11B-9ED4658D98C4}" type="slidenum">
              <a:rPr lang="en-US" smtClean="0">
                <a:solidFill>
                  <a:prstClr val="black">
                    <a:tint val="75000"/>
                  </a:prstClr>
                </a:solidFill>
              </a:rPr>
              <a:pPr/>
              <a:t>14</a:t>
            </a:fld>
            <a:endParaRPr lang="en-US" dirty="0">
              <a:solidFill>
                <a:prstClr val="black">
                  <a:tint val="75000"/>
                </a:prstClr>
              </a:solidFill>
            </a:endParaRPr>
          </a:p>
        </p:txBody>
      </p:sp>
      <p:sp>
        <p:nvSpPr>
          <p:cNvPr id="6" name="Title 2">
            <a:extLst>
              <a:ext uri="{FF2B5EF4-FFF2-40B4-BE49-F238E27FC236}">
                <a16:creationId xmlns:a16="http://schemas.microsoft.com/office/drawing/2014/main" id="{E45C3719-DE3D-4FB5-980A-AF1D2BF4AFDC}"/>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MRB PROGRAM ASSISTANCE FEATURES</a:t>
            </a:r>
            <a:endParaRPr lang="en-US" sz="4000" dirty="0"/>
          </a:p>
        </p:txBody>
      </p:sp>
    </p:spTree>
    <p:extLst>
      <p:ext uri="{BB962C8B-B14F-4D97-AF65-F5344CB8AC3E}">
        <p14:creationId xmlns:p14="http://schemas.microsoft.com/office/powerpoint/2010/main" val="4004315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9E5464-402E-418C-BBA9-91E2C69FEEDA}"/>
              </a:ext>
            </a:extLst>
          </p:cNvPr>
          <p:cNvSpPr>
            <a:spLocks noGrp="1"/>
          </p:cNvSpPr>
          <p:nvPr>
            <p:ph idx="1"/>
          </p:nvPr>
        </p:nvSpPr>
        <p:spPr>
          <a:xfrm>
            <a:off x="1981199" y="1600200"/>
            <a:ext cx="9372601" cy="5029200"/>
          </a:xfrm>
        </p:spPr>
        <p:txBody>
          <a:bodyPr>
            <a:normAutofit fontScale="70000" lnSpcReduction="20000"/>
          </a:bodyPr>
          <a:lstStyle/>
          <a:p>
            <a:pPr marL="742950" lvl="2" indent="-342900">
              <a:lnSpc>
                <a:spcPct val="150000"/>
              </a:lnSpc>
              <a:buBlip>
                <a:blip r:embed="rId2"/>
              </a:buBlip>
              <a:defRPr/>
            </a:pPr>
            <a:r>
              <a:rPr lang="en-US" sz="2300" dirty="0">
                <a:latin typeface="Franklin Gothic Book" panose="020B0503020102020204" pitchFamily="34" charset="0"/>
              </a:rPr>
              <a:t>Credit Report (If not a POC item)</a:t>
            </a:r>
          </a:p>
          <a:p>
            <a:pPr marL="742950" lvl="2" indent="-342900">
              <a:lnSpc>
                <a:spcPct val="150000"/>
              </a:lnSpc>
              <a:buBlip>
                <a:blip r:embed="rId2"/>
              </a:buBlip>
              <a:defRPr/>
            </a:pPr>
            <a:r>
              <a:rPr lang="en-US" sz="2300" dirty="0">
                <a:latin typeface="Franklin Gothic Book" panose="020B0503020102020204" pitchFamily="34" charset="0"/>
              </a:rPr>
              <a:t>Down Payment (</a:t>
            </a:r>
            <a:r>
              <a:rPr lang="en-US" sz="2300" b="1" i="1" dirty="0">
                <a:solidFill>
                  <a:srgbClr val="FF0000"/>
                </a:solidFill>
                <a:latin typeface="Franklin Gothic Book" panose="020B0503020102020204" pitchFamily="34" charset="0"/>
              </a:rPr>
              <a:t>Can be more than minimum required</a:t>
            </a:r>
            <a:r>
              <a:rPr lang="en-US" sz="2300" dirty="0">
                <a:latin typeface="Franklin Gothic Book" panose="020B0503020102020204" pitchFamily="34" charset="0"/>
              </a:rPr>
              <a:t>)</a:t>
            </a:r>
          </a:p>
          <a:p>
            <a:pPr marL="742950" lvl="2" indent="-342900">
              <a:lnSpc>
                <a:spcPct val="150000"/>
              </a:lnSpc>
              <a:buBlip>
                <a:blip r:embed="rId2"/>
              </a:buBlip>
              <a:defRPr/>
            </a:pPr>
            <a:r>
              <a:rPr lang="en-US" sz="2300" dirty="0">
                <a:latin typeface="Franklin Gothic Book" panose="020B0503020102020204" pitchFamily="34" charset="0"/>
              </a:rPr>
              <a:t>Flood Certification</a:t>
            </a:r>
          </a:p>
          <a:p>
            <a:pPr marL="742950" lvl="2" indent="-342900">
              <a:lnSpc>
                <a:spcPct val="150000"/>
              </a:lnSpc>
              <a:buBlip>
                <a:blip r:embed="rId2"/>
              </a:buBlip>
              <a:defRPr/>
            </a:pPr>
            <a:r>
              <a:rPr lang="en-US" sz="2300" dirty="0">
                <a:latin typeface="Franklin Gothic Book" panose="020B0503020102020204" pitchFamily="34" charset="0"/>
              </a:rPr>
              <a:t>Amortization Fee</a:t>
            </a:r>
          </a:p>
          <a:p>
            <a:pPr marL="742950" lvl="2" indent="-342900">
              <a:lnSpc>
                <a:spcPct val="150000"/>
              </a:lnSpc>
              <a:buBlip>
                <a:blip r:embed="rId2"/>
              </a:buBlip>
              <a:defRPr/>
            </a:pPr>
            <a:r>
              <a:rPr lang="en-US" sz="2300" dirty="0">
                <a:latin typeface="Franklin Gothic Book" panose="020B0503020102020204" pitchFamily="34" charset="0"/>
              </a:rPr>
              <a:t>Upfront MIP, PMI, VA Funding &amp; RD Guarantee Fee</a:t>
            </a:r>
          </a:p>
          <a:p>
            <a:pPr marL="742950" lvl="2" indent="-342900">
              <a:lnSpc>
                <a:spcPct val="150000"/>
              </a:lnSpc>
              <a:buBlip>
                <a:blip r:embed="rId2"/>
              </a:buBlip>
              <a:defRPr/>
            </a:pPr>
            <a:r>
              <a:rPr lang="en-US" sz="2300" dirty="0">
                <a:latin typeface="Franklin Gothic Book" panose="020B0503020102020204" pitchFamily="34" charset="0"/>
              </a:rPr>
              <a:t>Application Fee (</a:t>
            </a:r>
            <a:r>
              <a:rPr lang="en-US" sz="2300" dirty="0">
                <a:solidFill>
                  <a:srgbClr val="FF0000"/>
                </a:solidFill>
                <a:latin typeface="Franklin Gothic Book" panose="020B0503020102020204" pitchFamily="34" charset="0"/>
              </a:rPr>
              <a:t>Can be charged on the 2</a:t>
            </a:r>
            <a:r>
              <a:rPr lang="en-US" sz="2300" baseline="30000" dirty="0">
                <a:solidFill>
                  <a:srgbClr val="FF0000"/>
                </a:solidFill>
                <a:latin typeface="Franklin Gothic Book" panose="020B0503020102020204" pitchFamily="34" charset="0"/>
              </a:rPr>
              <a:t>nd</a:t>
            </a:r>
            <a:r>
              <a:rPr lang="en-US" sz="2300" dirty="0">
                <a:solidFill>
                  <a:srgbClr val="FF0000"/>
                </a:solidFill>
                <a:latin typeface="Franklin Gothic Book" panose="020B0503020102020204" pitchFamily="34" charset="0"/>
              </a:rPr>
              <a:t> Mortgage</a:t>
            </a:r>
            <a:r>
              <a:rPr lang="en-US" sz="2300" dirty="0">
                <a:latin typeface="Franklin Gothic Book" panose="020B0503020102020204" pitchFamily="34" charset="0"/>
              </a:rPr>
              <a:t>, if applicable)</a:t>
            </a:r>
          </a:p>
          <a:p>
            <a:pPr marL="742950" lvl="2" indent="-342900">
              <a:lnSpc>
                <a:spcPct val="150000"/>
              </a:lnSpc>
              <a:buBlip>
                <a:blip r:embed="rId2"/>
              </a:buBlip>
              <a:defRPr/>
            </a:pPr>
            <a:r>
              <a:rPr lang="en-US" sz="2300" dirty="0">
                <a:latin typeface="Franklin Gothic Book" panose="020B0503020102020204" pitchFamily="34" charset="0"/>
              </a:rPr>
              <a:t>Home buyer Education fee, (</a:t>
            </a:r>
            <a:r>
              <a:rPr lang="en-US" sz="2300" dirty="0">
                <a:solidFill>
                  <a:srgbClr val="FF0000"/>
                </a:solidFill>
                <a:latin typeface="Franklin Gothic Book" panose="020B0503020102020204" pitchFamily="34" charset="0"/>
              </a:rPr>
              <a:t>Can be charged on 2</a:t>
            </a:r>
            <a:r>
              <a:rPr lang="en-US" sz="2300" baseline="30000" dirty="0">
                <a:solidFill>
                  <a:srgbClr val="FF0000"/>
                </a:solidFill>
                <a:latin typeface="Franklin Gothic Book" panose="020B0503020102020204" pitchFamily="34" charset="0"/>
              </a:rPr>
              <a:t>nd</a:t>
            </a:r>
            <a:r>
              <a:rPr lang="en-US" sz="2300" dirty="0">
                <a:solidFill>
                  <a:srgbClr val="FF0000"/>
                </a:solidFill>
                <a:latin typeface="Franklin Gothic Book" panose="020B0503020102020204" pitchFamily="34" charset="0"/>
              </a:rPr>
              <a:t> Mortgage</a:t>
            </a:r>
            <a:r>
              <a:rPr lang="en-US" sz="2300" dirty="0">
                <a:latin typeface="Franklin Gothic Book" panose="020B0503020102020204" pitchFamily="34" charset="0"/>
              </a:rPr>
              <a:t>, if applicable)</a:t>
            </a:r>
          </a:p>
          <a:p>
            <a:pPr marL="742950" lvl="2" indent="-342900">
              <a:lnSpc>
                <a:spcPct val="150000"/>
              </a:lnSpc>
              <a:buBlip>
                <a:blip r:embed="rId2"/>
              </a:buBlip>
              <a:defRPr/>
            </a:pPr>
            <a:r>
              <a:rPr lang="en-US" sz="2300" dirty="0">
                <a:latin typeface="Franklin Gothic Book" panose="020B0503020102020204" pitchFamily="34" charset="0"/>
              </a:rPr>
              <a:t>Any other allowable Borrower costs</a:t>
            </a:r>
          </a:p>
          <a:p>
            <a:pPr marL="400050" lvl="2" indent="0">
              <a:lnSpc>
                <a:spcPct val="150000"/>
              </a:lnSpc>
              <a:buNone/>
              <a:defRPr/>
            </a:pPr>
            <a:endParaRPr lang="en-US" sz="2300" dirty="0">
              <a:latin typeface="Franklin Gothic Book" panose="020B0503020102020204" pitchFamily="34" charset="0"/>
            </a:endParaRPr>
          </a:p>
          <a:p>
            <a:pPr marL="400050" lvl="2" indent="0">
              <a:lnSpc>
                <a:spcPct val="150000"/>
              </a:lnSpc>
              <a:buNone/>
              <a:defRPr/>
            </a:pPr>
            <a:r>
              <a:rPr lang="en-US" sz="2300" i="1" dirty="0">
                <a:latin typeface="Franklin Gothic Book" panose="020B0503020102020204" pitchFamily="34" charset="0"/>
              </a:rPr>
              <a:t>Notes:  - Borrower </a:t>
            </a:r>
            <a:r>
              <a:rPr lang="en-US" sz="2300" i="1" u="sng" dirty="0">
                <a:latin typeface="Franklin Gothic Book" panose="020B0503020102020204" pitchFamily="34" charset="0"/>
              </a:rPr>
              <a:t>can</a:t>
            </a:r>
            <a:r>
              <a:rPr lang="en-US" sz="2300" i="1" dirty="0">
                <a:latin typeface="Franklin Gothic Book" panose="020B0503020102020204" pitchFamily="34" charset="0"/>
              </a:rPr>
              <a:t> receive Earnest Money back at closing but no MHC funds…</a:t>
            </a:r>
          </a:p>
          <a:p>
            <a:pPr marL="400050" lvl="2" indent="0">
              <a:lnSpc>
                <a:spcPct val="150000"/>
              </a:lnSpc>
              <a:buNone/>
              <a:defRPr/>
            </a:pPr>
            <a:r>
              <a:rPr lang="en-US" sz="2300" i="1" dirty="0">
                <a:latin typeface="Franklin Gothic Book" panose="020B0503020102020204" pitchFamily="34" charset="0"/>
              </a:rPr>
              <a:t>- If funds remain  from the 2</a:t>
            </a:r>
            <a:r>
              <a:rPr lang="en-US" sz="2300" i="1" baseline="30000" dirty="0">
                <a:latin typeface="Franklin Gothic Book" panose="020B0503020102020204" pitchFamily="34" charset="0"/>
              </a:rPr>
              <a:t>nd</a:t>
            </a:r>
            <a:r>
              <a:rPr lang="en-US" sz="2300" i="1" dirty="0">
                <a:latin typeface="Franklin Gothic Book" panose="020B0503020102020204" pitchFamily="34" charset="0"/>
              </a:rPr>
              <a:t> mortgage, they’re to be applied as a Principal Reduction </a:t>
            </a:r>
            <a:r>
              <a:rPr lang="en-US" sz="2300" b="1" i="1" u="sng" dirty="0">
                <a:latin typeface="Franklin Gothic Book" panose="020B0503020102020204" pitchFamily="34" charset="0"/>
              </a:rPr>
              <a:t>after</a:t>
            </a:r>
            <a:r>
              <a:rPr lang="en-US" sz="2300" i="1" dirty="0">
                <a:latin typeface="Franklin Gothic Book" panose="020B0503020102020204" pitchFamily="34" charset="0"/>
              </a:rPr>
              <a:t> the loan closes.  Unless noted above, no other fees can be charged to the buyer on the 2</a:t>
            </a:r>
            <a:r>
              <a:rPr lang="en-US" sz="2300" i="1" baseline="30000" dirty="0">
                <a:latin typeface="Franklin Gothic Book" panose="020B0503020102020204" pitchFamily="34" charset="0"/>
              </a:rPr>
              <a:t>nd</a:t>
            </a:r>
            <a:r>
              <a:rPr lang="en-US" sz="2300" i="1" dirty="0">
                <a:latin typeface="Franklin Gothic Book" panose="020B0503020102020204" pitchFamily="34" charset="0"/>
              </a:rPr>
              <a:t> Mortgage CD</a:t>
            </a:r>
          </a:p>
          <a:p>
            <a:endParaRPr lang="en-US" dirty="0"/>
          </a:p>
        </p:txBody>
      </p:sp>
      <p:sp>
        <p:nvSpPr>
          <p:cNvPr id="4" name="Slide Number Placeholder 3">
            <a:extLst>
              <a:ext uri="{FF2B5EF4-FFF2-40B4-BE49-F238E27FC236}">
                <a16:creationId xmlns:a16="http://schemas.microsoft.com/office/drawing/2014/main" id="{C3116B4D-E6E7-48BB-AD87-D2AEF59EECA2}"/>
              </a:ext>
            </a:extLst>
          </p:cNvPr>
          <p:cNvSpPr>
            <a:spLocks noGrp="1"/>
          </p:cNvSpPr>
          <p:nvPr>
            <p:ph type="sldNum" sz="quarter" idx="12"/>
          </p:nvPr>
        </p:nvSpPr>
        <p:spPr/>
        <p:txBody>
          <a:bodyPr/>
          <a:lstStyle/>
          <a:p>
            <a:fld id="{80F8A059-2282-4FDC-A11B-9ED4658D98C4}" type="slidenum">
              <a:rPr lang="en-US" smtClean="0">
                <a:solidFill>
                  <a:prstClr val="black">
                    <a:tint val="75000"/>
                  </a:prstClr>
                </a:solidFill>
              </a:rPr>
              <a:pPr/>
              <a:t>15</a:t>
            </a:fld>
            <a:endParaRPr lang="en-US" dirty="0">
              <a:solidFill>
                <a:prstClr val="black">
                  <a:tint val="75000"/>
                </a:prstClr>
              </a:solidFill>
            </a:endParaRPr>
          </a:p>
        </p:txBody>
      </p:sp>
      <p:sp>
        <p:nvSpPr>
          <p:cNvPr id="8" name="Title 2">
            <a:extLst>
              <a:ext uri="{FF2B5EF4-FFF2-40B4-BE49-F238E27FC236}">
                <a16:creationId xmlns:a16="http://schemas.microsoft.com/office/drawing/2014/main" id="{854AAC66-E4BD-4D65-B8E5-20A91E0AAF5E}"/>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MRB PROGRAM ASSISTANCE FEATURES</a:t>
            </a:r>
            <a:endParaRPr lang="en-US" sz="4000" dirty="0"/>
          </a:p>
        </p:txBody>
      </p:sp>
    </p:spTree>
    <p:extLst>
      <p:ext uri="{BB962C8B-B14F-4D97-AF65-F5344CB8AC3E}">
        <p14:creationId xmlns:p14="http://schemas.microsoft.com/office/powerpoint/2010/main" val="1338660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1985168"/>
            <a:ext cx="9448800" cy="4097093"/>
          </a:xfrm>
        </p:spPr>
        <p:txBody>
          <a:bodyPr>
            <a:noAutofit/>
          </a:bodyPr>
          <a:lstStyle/>
          <a:p>
            <a:pPr>
              <a:lnSpc>
                <a:spcPct val="130000"/>
              </a:lnSpc>
              <a:buBlip>
                <a:blip r:embed="rId2"/>
              </a:buBlip>
              <a:defRPr/>
            </a:pPr>
            <a:r>
              <a:rPr lang="en-US" sz="1800" dirty="0">
                <a:latin typeface="Franklin Gothic Book" panose="020B0503020102020204" pitchFamily="34" charset="0"/>
              </a:rPr>
              <a:t>Property must be owner-occupied as the principal residence (NO Investment Properties allowed)</a:t>
            </a:r>
          </a:p>
          <a:p>
            <a:pPr>
              <a:lnSpc>
                <a:spcPct val="130000"/>
              </a:lnSpc>
              <a:buBlip>
                <a:blip r:embed="rId2"/>
              </a:buBlip>
              <a:defRPr/>
            </a:pPr>
            <a:r>
              <a:rPr lang="en-US" sz="1800" dirty="0">
                <a:latin typeface="Franklin Gothic Book" panose="020B0503020102020204" pitchFamily="34" charset="0"/>
              </a:rPr>
              <a:t>Single family detached</a:t>
            </a:r>
          </a:p>
          <a:p>
            <a:pPr>
              <a:lnSpc>
                <a:spcPct val="130000"/>
              </a:lnSpc>
              <a:buBlip>
                <a:blip r:embed="rId2"/>
              </a:buBlip>
              <a:defRPr/>
            </a:pPr>
            <a:r>
              <a:rPr lang="en-US" sz="1800" dirty="0">
                <a:latin typeface="Franklin Gothic Book" panose="020B0503020102020204" pitchFamily="34" charset="0"/>
              </a:rPr>
              <a:t>Fee simple townhomes</a:t>
            </a:r>
          </a:p>
          <a:p>
            <a:pPr>
              <a:lnSpc>
                <a:spcPct val="130000"/>
              </a:lnSpc>
              <a:buBlip>
                <a:blip r:embed="rId2"/>
              </a:buBlip>
              <a:defRPr/>
            </a:pPr>
            <a:r>
              <a:rPr lang="en-US" sz="1800" dirty="0">
                <a:latin typeface="Franklin Gothic Book" panose="020B0503020102020204" pitchFamily="34" charset="0"/>
              </a:rPr>
              <a:t>Condominiums that meet conforming loan product guidelines</a:t>
            </a:r>
          </a:p>
          <a:p>
            <a:pPr>
              <a:lnSpc>
                <a:spcPct val="130000"/>
              </a:lnSpc>
              <a:buBlip>
                <a:blip r:embed="rId2"/>
              </a:buBlip>
              <a:defRPr/>
            </a:pPr>
            <a:r>
              <a:rPr lang="en-US" sz="1800" dirty="0">
                <a:latin typeface="Franklin Gothic Book" panose="020B0503020102020204" pitchFamily="34" charset="0"/>
              </a:rPr>
              <a:t>Permanently affixed manufactured homes that meet FHA, VA, RD, or Fannie Mae requirements</a:t>
            </a:r>
          </a:p>
          <a:p>
            <a:pPr marL="0" indent="0">
              <a:lnSpc>
                <a:spcPct val="130000"/>
              </a:lnSpc>
              <a:buNone/>
              <a:defRPr/>
            </a:pPr>
            <a:r>
              <a:rPr lang="en-US" sz="1800" i="1" dirty="0">
                <a:latin typeface="Franklin Gothic Book" panose="020B0503020102020204" pitchFamily="34" charset="0"/>
              </a:rPr>
              <a:t> Note:</a:t>
            </a:r>
            <a:r>
              <a:rPr lang="en-US" sz="1800" dirty="0">
                <a:latin typeface="Franklin Gothic Book" panose="020B0503020102020204" pitchFamily="34" charset="0"/>
              </a:rPr>
              <a:t>  Freddie Mac Manufactured Housing is not allowed at this time under the HFA Advantage product.</a:t>
            </a:r>
          </a:p>
        </p:txBody>
      </p:sp>
      <p:sp>
        <p:nvSpPr>
          <p:cNvPr id="4" name="Slide Number Placeholder 3"/>
          <p:cNvSpPr>
            <a:spLocks noGrp="1"/>
          </p:cNvSpPr>
          <p:nvPr>
            <p:ph type="sldNum" sz="quarter" idx="12"/>
          </p:nvPr>
        </p:nvSpPr>
        <p:spPr/>
        <p:txBody>
          <a:bodyPr/>
          <a:lstStyle/>
          <a:p>
            <a:fld id="{80F8A059-2282-4FDC-A11B-9ED4658D98C4}" type="slidenum">
              <a:rPr lang="en-US" smtClean="0">
                <a:solidFill>
                  <a:prstClr val="black">
                    <a:tint val="75000"/>
                  </a:prstClr>
                </a:solidFill>
              </a:rPr>
              <a:pPr/>
              <a:t>16</a:t>
            </a:fld>
            <a:endParaRPr lang="en-US" dirty="0">
              <a:solidFill>
                <a:prstClr val="black">
                  <a:tint val="75000"/>
                </a:prstClr>
              </a:solidFill>
            </a:endParaRPr>
          </a:p>
        </p:txBody>
      </p:sp>
      <p:sp>
        <p:nvSpPr>
          <p:cNvPr id="8" name="Title 2">
            <a:extLst>
              <a:ext uri="{FF2B5EF4-FFF2-40B4-BE49-F238E27FC236}">
                <a16:creationId xmlns:a16="http://schemas.microsoft.com/office/drawing/2014/main" id="{623E2637-1158-490B-B406-98B83899272D}"/>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MRB PROGRAM ASSISTANCE FEATURES</a:t>
            </a:r>
            <a:endParaRPr lang="en-US" sz="4000" dirty="0"/>
          </a:p>
        </p:txBody>
      </p:sp>
    </p:spTree>
    <p:extLst>
      <p:ext uri="{BB962C8B-B14F-4D97-AF65-F5344CB8AC3E}">
        <p14:creationId xmlns:p14="http://schemas.microsoft.com/office/powerpoint/2010/main" val="1817505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75B09D-0F62-4EB8-95D3-582796FA809C}"/>
              </a:ext>
            </a:extLst>
          </p:cNvPr>
          <p:cNvSpPr>
            <a:spLocks noGrp="1"/>
          </p:cNvSpPr>
          <p:nvPr>
            <p:ph idx="1"/>
          </p:nvPr>
        </p:nvSpPr>
        <p:spPr>
          <a:xfrm>
            <a:off x="1610748" y="1631950"/>
            <a:ext cx="9310778" cy="4906962"/>
          </a:xfrm>
        </p:spPr>
        <p:txBody>
          <a:bodyPr>
            <a:normAutofit/>
          </a:bodyPr>
          <a:lstStyle/>
          <a:p>
            <a:pPr>
              <a:lnSpc>
                <a:spcPct val="130000"/>
              </a:lnSpc>
              <a:buBlip>
                <a:blip r:embed="rId2"/>
              </a:buBlip>
              <a:defRPr/>
            </a:pPr>
            <a:r>
              <a:rPr lang="en-US" sz="1800" dirty="0">
                <a:latin typeface="Franklin Gothic Book" panose="020B0503020102020204" pitchFamily="34" charset="0"/>
              </a:rPr>
              <a:t>Manufactured Housing is allowed for Fannie Mae HFA preferred product depending upon any Servicer overlay.</a:t>
            </a:r>
          </a:p>
          <a:p>
            <a:pPr>
              <a:lnSpc>
                <a:spcPct val="130000"/>
              </a:lnSpc>
              <a:buBlip>
                <a:blip r:embed="rId2"/>
              </a:buBlip>
              <a:defRPr/>
            </a:pPr>
            <a:endParaRPr lang="en-US" sz="1800" dirty="0">
              <a:latin typeface="Franklin Gothic Book" panose="020B0503020102020204" pitchFamily="34" charset="0"/>
            </a:endParaRPr>
          </a:p>
          <a:p>
            <a:pPr marL="0" indent="0">
              <a:lnSpc>
                <a:spcPct val="130000"/>
              </a:lnSpc>
              <a:buNone/>
              <a:defRPr/>
            </a:pPr>
            <a:r>
              <a:rPr lang="en-US" sz="1800" dirty="0">
                <a:latin typeface="Franklin Gothic Book" panose="020B0503020102020204" pitchFamily="34" charset="0"/>
              </a:rPr>
              <a:t>	</a:t>
            </a:r>
            <a:r>
              <a:rPr lang="en-US" sz="1800" i="1" dirty="0">
                <a:latin typeface="Franklin Gothic Book" panose="020B0503020102020204" pitchFamily="34" charset="0"/>
              </a:rPr>
              <a:t>Below is an excerpt from the U/W section on the Fannie Mae Loan – </a:t>
            </a:r>
          </a:p>
          <a:p>
            <a:pPr>
              <a:lnSpc>
                <a:spcPct val="130000"/>
              </a:lnSpc>
              <a:buBlip>
                <a:blip r:embed="rId2"/>
              </a:buBlip>
              <a:defRPr/>
            </a:pPr>
            <a:endParaRPr lang="en-US" sz="1800" dirty="0">
              <a:latin typeface="Franklin Gothic Book" panose="020B0503020102020204" pitchFamily="34" charset="0"/>
            </a:endParaRPr>
          </a:p>
          <a:p>
            <a:pPr marL="228600" lvl="1">
              <a:lnSpc>
                <a:spcPct val="130000"/>
              </a:lnSpc>
              <a:spcBef>
                <a:spcPts val="1000"/>
              </a:spcBef>
              <a:buBlip>
                <a:blip r:embed="rId2"/>
              </a:buBlip>
              <a:defRPr/>
            </a:pPr>
            <a:r>
              <a:rPr lang="en-US" sz="1800" dirty="0">
                <a:latin typeface="Franklin Gothic Book" panose="020B0503020102020204" pitchFamily="34" charset="0"/>
              </a:rPr>
              <a:t>Per Selling Guide, except as modified by this variance.</a:t>
            </a:r>
          </a:p>
          <a:p>
            <a:pPr marL="228600" lvl="1">
              <a:lnSpc>
                <a:spcPct val="130000"/>
              </a:lnSpc>
              <a:spcBef>
                <a:spcPts val="1000"/>
              </a:spcBef>
              <a:buBlip>
                <a:blip r:embed="rId2"/>
              </a:buBlip>
              <a:defRPr/>
            </a:pPr>
            <a:r>
              <a:rPr lang="en-US" sz="1800" dirty="0">
                <a:latin typeface="Franklin Gothic Book" panose="020B0503020102020204" pitchFamily="34" charset="0"/>
              </a:rPr>
              <a:t>Lender must choose the HFA Preferred option on the Community Lending screen in DU.</a:t>
            </a:r>
          </a:p>
          <a:p>
            <a:pPr marL="228600" lvl="1">
              <a:lnSpc>
                <a:spcPct val="130000"/>
              </a:lnSpc>
              <a:spcBef>
                <a:spcPts val="1000"/>
              </a:spcBef>
              <a:buBlip>
                <a:blip r:embed="rId2"/>
              </a:buBlip>
              <a:defRPr/>
            </a:pPr>
            <a:r>
              <a:rPr lang="en-US" sz="1800" dirty="0">
                <a:latin typeface="Franklin Gothic Book" panose="020B0503020102020204" pitchFamily="34" charset="0"/>
              </a:rPr>
              <a:t>Mortgages secured by manufactured homes must be underwritten by DU as required by the Selling Guide; however, Lender may disregard any DU message that the loan casefile is ineligible because the CLTV exceeds 95%.</a:t>
            </a:r>
          </a:p>
          <a:p>
            <a:endParaRPr lang="en-US" dirty="0"/>
          </a:p>
        </p:txBody>
      </p:sp>
      <p:sp>
        <p:nvSpPr>
          <p:cNvPr id="4" name="Slide Number Placeholder 3">
            <a:extLst>
              <a:ext uri="{FF2B5EF4-FFF2-40B4-BE49-F238E27FC236}">
                <a16:creationId xmlns:a16="http://schemas.microsoft.com/office/drawing/2014/main" id="{C852CA4A-57E5-495E-921C-1038D46037D8}"/>
              </a:ext>
            </a:extLst>
          </p:cNvPr>
          <p:cNvSpPr>
            <a:spLocks noGrp="1"/>
          </p:cNvSpPr>
          <p:nvPr>
            <p:ph type="sldNum" sz="quarter" idx="12"/>
          </p:nvPr>
        </p:nvSpPr>
        <p:spPr/>
        <p:txBody>
          <a:bodyPr/>
          <a:lstStyle/>
          <a:p>
            <a:fld id="{80F8A059-2282-4FDC-A11B-9ED4658D98C4}" type="slidenum">
              <a:rPr lang="en-US" smtClean="0">
                <a:solidFill>
                  <a:prstClr val="black">
                    <a:tint val="75000"/>
                  </a:prstClr>
                </a:solidFill>
              </a:rPr>
              <a:pPr/>
              <a:t>17</a:t>
            </a:fld>
            <a:endParaRPr lang="en-US" dirty="0">
              <a:solidFill>
                <a:prstClr val="black">
                  <a:tint val="75000"/>
                </a:prstClr>
              </a:solidFill>
            </a:endParaRPr>
          </a:p>
        </p:txBody>
      </p:sp>
      <p:sp>
        <p:nvSpPr>
          <p:cNvPr id="8" name="Title 2">
            <a:extLst>
              <a:ext uri="{FF2B5EF4-FFF2-40B4-BE49-F238E27FC236}">
                <a16:creationId xmlns:a16="http://schemas.microsoft.com/office/drawing/2014/main" id="{884B5F15-35BE-4014-8B48-EEC121FF5965}"/>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MRB PROGRAM ASSISTANCE FEATURES</a:t>
            </a:r>
            <a:endParaRPr lang="en-US" sz="4000" dirty="0"/>
          </a:p>
        </p:txBody>
      </p:sp>
    </p:spTree>
    <p:extLst>
      <p:ext uri="{BB962C8B-B14F-4D97-AF65-F5344CB8AC3E}">
        <p14:creationId xmlns:p14="http://schemas.microsoft.com/office/powerpoint/2010/main" val="3562081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A9E40D-4066-4652-8174-C3277E75BA4C}"/>
              </a:ext>
            </a:extLst>
          </p:cNvPr>
          <p:cNvSpPr>
            <a:spLocks noGrp="1"/>
          </p:cNvSpPr>
          <p:nvPr>
            <p:ph idx="1"/>
          </p:nvPr>
        </p:nvSpPr>
        <p:spPr>
          <a:xfrm>
            <a:off x="1893272" y="1485109"/>
            <a:ext cx="8405456" cy="4479856"/>
          </a:xfrm>
        </p:spPr>
        <p:txBody>
          <a:bodyPr>
            <a:normAutofit/>
          </a:bodyPr>
          <a:lstStyle/>
          <a:p>
            <a:pPr>
              <a:lnSpc>
                <a:spcPct val="150000"/>
              </a:lnSpc>
              <a:buFont typeface="Wingdings 2" pitchFamily="18" charset="2"/>
              <a:buBlip>
                <a:blip r:embed="rId2"/>
              </a:buBlip>
              <a:defRPr/>
            </a:pPr>
            <a:r>
              <a:rPr lang="en-US" sz="1800" dirty="0">
                <a:solidFill>
                  <a:srgbClr val="263746"/>
                </a:solidFill>
                <a:latin typeface="Franklin Gothic Book" panose="020B0503020102020204" pitchFamily="34" charset="0"/>
              </a:rPr>
              <a:t>Rates are subject to change each Monday at 9 a.m.  See our Homepage at </a:t>
            </a:r>
            <a:r>
              <a:rPr lang="en-US" sz="1800" dirty="0">
                <a:solidFill>
                  <a:srgbClr val="263746"/>
                </a:solidFill>
                <a:latin typeface="Franklin Gothic Book" panose="020B0503020102020204" pitchFamily="34" charset="0"/>
                <a:hlinkClick r:id="rId3"/>
              </a:rPr>
              <a:t>www.mshomecorp.com</a:t>
            </a:r>
            <a:r>
              <a:rPr lang="en-US" sz="1800" dirty="0">
                <a:solidFill>
                  <a:srgbClr val="263746"/>
                </a:solidFill>
                <a:latin typeface="Franklin Gothic Book" panose="020B0503020102020204" pitchFamily="34" charset="0"/>
              </a:rPr>
              <a:t> – </a:t>
            </a:r>
          </a:p>
          <a:p>
            <a:pPr>
              <a:lnSpc>
                <a:spcPct val="150000"/>
              </a:lnSpc>
              <a:buFont typeface="Wingdings 2" pitchFamily="18" charset="2"/>
              <a:buBlip>
                <a:blip r:embed="rId2"/>
              </a:buBlip>
              <a:defRPr/>
            </a:pPr>
            <a:endParaRPr lang="en-US" sz="1800" dirty="0">
              <a:solidFill>
                <a:srgbClr val="263746"/>
              </a:solidFill>
              <a:latin typeface="Franklin Gothic Book" panose="020B0503020102020204" pitchFamily="34" charset="0"/>
            </a:endParaRPr>
          </a:p>
          <a:p>
            <a:pPr>
              <a:lnSpc>
                <a:spcPct val="150000"/>
              </a:lnSpc>
              <a:buFont typeface="Wingdings 2" pitchFamily="18" charset="2"/>
              <a:buBlip>
                <a:blip r:embed="rId2"/>
              </a:buBlip>
              <a:defRPr/>
            </a:pPr>
            <a:r>
              <a:rPr lang="en-US" sz="1800" dirty="0">
                <a:solidFill>
                  <a:srgbClr val="263746"/>
                </a:solidFill>
                <a:latin typeface="Franklin Gothic Book" panose="020B0503020102020204" pitchFamily="34" charset="0"/>
              </a:rPr>
              <a:t>Daily MRB7 rates are available for:</a:t>
            </a:r>
          </a:p>
          <a:p>
            <a:pPr lvl="1">
              <a:lnSpc>
                <a:spcPct val="150000"/>
              </a:lnSpc>
              <a:buBlip>
                <a:blip r:embed="rId2"/>
              </a:buBlip>
              <a:defRPr/>
            </a:pPr>
            <a:r>
              <a:rPr lang="en-US" sz="1800" dirty="0">
                <a:solidFill>
                  <a:srgbClr val="263746"/>
                </a:solidFill>
                <a:latin typeface="Franklin Gothic Book" panose="020B0503020102020204" pitchFamily="34" charset="0"/>
              </a:rPr>
              <a:t> 45-day locks on existing/new (less than 12 mos. never occupied) or</a:t>
            </a:r>
          </a:p>
          <a:p>
            <a:pPr lvl="1">
              <a:lnSpc>
                <a:spcPct val="150000"/>
              </a:lnSpc>
              <a:buBlip>
                <a:blip r:embed="rId2"/>
              </a:buBlip>
              <a:defRPr/>
            </a:pPr>
            <a:r>
              <a:rPr lang="en-US" sz="1800" dirty="0">
                <a:solidFill>
                  <a:srgbClr val="263746"/>
                </a:solidFill>
                <a:latin typeface="Franklin Gothic Book" panose="020B0503020102020204" pitchFamily="34" charset="0"/>
              </a:rPr>
              <a:t>120-day locks on proposed construction</a:t>
            </a:r>
          </a:p>
          <a:p>
            <a:pPr lvl="1">
              <a:lnSpc>
                <a:spcPct val="150000"/>
              </a:lnSpc>
              <a:buBlip>
                <a:blip r:embed="rId2"/>
              </a:buBlip>
              <a:defRPr/>
            </a:pPr>
            <a:endParaRPr lang="en-US" sz="1800" dirty="0">
              <a:solidFill>
                <a:srgbClr val="263746"/>
              </a:solidFill>
              <a:latin typeface="Franklin Gothic Book" panose="020B0503020102020204" pitchFamily="34" charset="0"/>
            </a:endParaRPr>
          </a:p>
          <a:p>
            <a:pPr>
              <a:lnSpc>
                <a:spcPct val="150000"/>
              </a:lnSpc>
              <a:buFont typeface="Wingdings 2" pitchFamily="18" charset="2"/>
              <a:buBlip>
                <a:blip r:embed="rId2"/>
              </a:buBlip>
              <a:defRPr/>
            </a:pPr>
            <a:r>
              <a:rPr lang="en-US" sz="1800" dirty="0">
                <a:solidFill>
                  <a:srgbClr val="263746"/>
                </a:solidFill>
                <a:latin typeface="Franklin Gothic Book" panose="020B0503020102020204" pitchFamily="34" charset="0"/>
              </a:rPr>
              <a:t>30-day extensions are available for a cost of $50 (paid on MHC website under found “Lenders/Realtors” link).  </a:t>
            </a:r>
          </a:p>
          <a:p>
            <a:endParaRPr lang="en-US" dirty="0"/>
          </a:p>
        </p:txBody>
      </p:sp>
      <p:sp>
        <p:nvSpPr>
          <p:cNvPr id="4" name="Slide Number Placeholder 3">
            <a:extLst>
              <a:ext uri="{FF2B5EF4-FFF2-40B4-BE49-F238E27FC236}">
                <a16:creationId xmlns:a16="http://schemas.microsoft.com/office/drawing/2014/main" id="{BC75C301-9EF8-450E-A574-45CDA8FCDCB6}"/>
              </a:ext>
            </a:extLst>
          </p:cNvPr>
          <p:cNvSpPr>
            <a:spLocks noGrp="1"/>
          </p:cNvSpPr>
          <p:nvPr>
            <p:ph type="sldNum" sz="quarter" idx="12"/>
          </p:nvPr>
        </p:nvSpPr>
        <p:spPr/>
        <p:txBody>
          <a:bodyPr/>
          <a:lstStyle/>
          <a:p>
            <a:fld id="{80F8A059-2282-4FDC-A11B-9ED4658D98C4}" type="slidenum">
              <a:rPr lang="en-US" smtClean="0">
                <a:solidFill>
                  <a:prstClr val="black">
                    <a:tint val="75000"/>
                  </a:prstClr>
                </a:solidFill>
              </a:rPr>
              <a:pPr/>
              <a:t>18</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3EC93ED0-3534-4D43-B7BA-B00FA5342BEE}"/>
              </a:ext>
            </a:extLst>
          </p:cNvPr>
          <p:cNvPicPr>
            <a:picLocks noChangeAspect="1"/>
          </p:cNvPicPr>
          <p:nvPr/>
        </p:nvPicPr>
        <p:blipFill>
          <a:blip r:embed="rId4"/>
          <a:stretch>
            <a:fillRect/>
          </a:stretch>
        </p:blipFill>
        <p:spPr>
          <a:xfrm>
            <a:off x="9139992" y="1957388"/>
            <a:ext cx="1285875" cy="1471612"/>
          </a:xfrm>
          <a:prstGeom prst="rect">
            <a:avLst/>
          </a:prstGeom>
        </p:spPr>
      </p:pic>
      <p:pic>
        <p:nvPicPr>
          <p:cNvPr id="6" name="Picture 5">
            <a:extLst>
              <a:ext uri="{FF2B5EF4-FFF2-40B4-BE49-F238E27FC236}">
                <a16:creationId xmlns:a16="http://schemas.microsoft.com/office/drawing/2014/main" id="{FADD4366-7FA1-461F-8EDA-CFEFCB7D9AB2}"/>
              </a:ext>
            </a:extLst>
          </p:cNvPr>
          <p:cNvPicPr>
            <a:picLocks noChangeAspect="1"/>
          </p:cNvPicPr>
          <p:nvPr/>
        </p:nvPicPr>
        <p:blipFill>
          <a:blip r:embed="rId5"/>
          <a:stretch>
            <a:fillRect/>
          </a:stretch>
        </p:blipFill>
        <p:spPr>
          <a:xfrm>
            <a:off x="8947112" y="5372891"/>
            <a:ext cx="1671637" cy="619125"/>
          </a:xfrm>
          <a:prstGeom prst="rect">
            <a:avLst/>
          </a:prstGeom>
        </p:spPr>
      </p:pic>
      <p:sp>
        <p:nvSpPr>
          <p:cNvPr id="8" name="Title 2">
            <a:extLst>
              <a:ext uri="{FF2B5EF4-FFF2-40B4-BE49-F238E27FC236}">
                <a16:creationId xmlns:a16="http://schemas.microsoft.com/office/drawing/2014/main" id="{CE9E8C46-E7DA-4950-A616-C6FCA5FF22CF}"/>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MRB RATE LOCK FEATURES</a:t>
            </a:r>
            <a:endParaRPr lang="en-US" sz="4000" dirty="0"/>
          </a:p>
        </p:txBody>
      </p:sp>
    </p:spTree>
    <p:extLst>
      <p:ext uri="{BB962C8B-B14F-4D97-AF65-F5344CB8AC3E}">
        <p14:creationId xmlns:p14="http://schemas.microsoft.com/office/powerpoint/2010/main" val="3463432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A9E40D-4066-4652-8174-C3277E75BA4C}"/>
              </a:ext>
            </a:extLst>
          </p:cNvPr>
          <p:cNvSpPr>
            <a:spLocks noGrp="1"/>
          </p:cNvSpPr>
          <p:nvPr>
            <p:ph idx="1"/>
          </p:nvPr>
        </p:nvSpPr>
        <p:spPr>
          <a:xfrm>
            <a:off x="1765441" y="1539984"/>
            <a:ext cx="9044989" cy="5049837"/>
          </a:xfrm>
        </p:spPr>
        <p:txBody>
          <a:bodyPr>
            <a:normAutofit/>
          </a:bodyPr>
          <a:lstStyle/>
          <a:p>
            <a:pPr>
              <a:lnSpc>
                <a:spcPct val="150000"/>
              </a:lnSpc>
              <a:buFont typeface="Wingdings 2" pitchFamily="18" charset="2"/>
              <a:buBlip>
                <a:blip r:embed="rId2"/>
              </a:buBlip>
              <a:defRPr/>
            </a:pPr>
            <a:r>
              <a:rPr lang="en-US" sz="1800" dirty="0">
                <a:solidFill>
                  <a:srgbClr val="263746"/>
                </a:solidFill>
                <a:latin typeface="Franklin Gothic Book" panose="020B0503020102020204" pitchFamily="34" charset="0"/>
              </a:rPr>
              <a:t>All reservations must be made through MHC’s Online Reservation Site.  Lender login is found under the “Lenders/Realtors” link or any Program Lender Resources links -</a:t>
            </a:r>
          </a:p>
          <a:p>
            <a:pPr marL="45720" indent="0">
              <a:lnSpc>
                <a:spcPct val="150000"/>
              </a:lnSpc>
              <a:buNone/>
              <a:defRPr/>
            </a:pPr>
            <a:r>
              <a:rPr lang="en-US" sz="1800" dirty="0">
                <a:solidFill>
                  <a:srgbClr val="263746"/>
                </a:solidFill>
                <a:latin typeface="Franklin Gothic Book" panose="020B0503020102020204" pitchFamily="34" charset="0"/>
              </a:rPr>
              <a:t> </a:t>
            </a:r>
          </a:p>
          <a:p>
            <a:pPr>
              <a:lnSpc>
                <a:spcPct val="150000"/>
              </a:lnSpc>
              <a:buFont typeface="Wingdings 2" pitchFamily="18" charset="2"/>
              <a:buBlip>
                <a:blip r:embed="rId2"/>
              </a:buBlip>
              <a:defRPr/>
            </a:pPr>
            <a:r>
              <a:rPr lang="en-US" sz="1800" dirty="0">
                <a:solidFill>
                  <a:srgbClr val="263746"/>
                </a:solidFill>
                <a:latin typeface="Franklin Gothic Book" panose="020B0503020102020204" pitchFamily="34" charset="0"/>
              </a:rPr>
              <a:t>An Internet Online Reservation User’s Guide	</a:t>
            </a:r>
          </a:p>
          <a:p>
            <a:pPr marL="45720" indent="0">
              <a:lnSpc>
                <a:spcPct val="150000"/>
              </a:lnSpc>
              <a:buNone/>
              <a:defRPr/>
            </a:pPr>
            <a:r>
              <a:rPr lang="en-US" sz="1800" dirty="0">
                <a:solidFill>
                  <a:srgbClr val="263746"/>
                </a:solidFill>
                <a:latin typeface="Franklin Gothic Book" panose="020B0503020102020204" pitchFamily="34" charset="0"/>
              </a:rPr>
              <a:t>Is also fund under the “Lenders/Realtors” link</a:t>
            </a:r>
          </a:p>
          <a:p>
            <a:pPr marL="45720" indent="0">
              <a:lnSpc>
                <a:spcPct val="150000"/>
              </a:lnSpc>
              <a:buNone/>
              <a:defRPr/>
            </a:pPr>
            <a:r>
              <a:rPr lang="en-US" sz="1800" dirty="0">
                <a:solidFill>
                  <a:srgbClr val="263746"/>
                </a:solidFill>
                <a:latin typeface="Franklin Gothic Book" panose="020B0503020102020204" pitchFamily="34" charset="0"/>
              </a:rPr>
              <a:t>on MHC’s Homepage.</a:t>
            </a:r>
          </a:p>
          <a:p>
            <a:pPr marL="45720" indent="0">
              <a:lnSpc>
                <a:spcPct val="150000"/>
              </a:lnSpc>
              <a:buNone/>
              <a:defRPr/>
            </a:pPr>
            <a:endParaRPr lang="en-US" sz="1800" dirty="0">
              <a:solidFill>
                <a:srgbClr val="263746"/>
              </a:solidFill>
              <a:latin typeface="Franklin Gothic Book" panose="020B0503020102020204" pitchFamily="34" charset="0"/>
            </a:endParaRPr>
          </a:p>
          <a:p>
            <a:pPr marL="45720" indent="0">
              <a:lnSpc>
                <a:spcPct val="150000"/>
              </a:lnSpc>
              <a:buNone/>
              <a:defRPr/>
            </a:pPr>
            <a:r>
              <a:rPr lang="en-US" sz="1800" i="1" u="sng" dirty="0">
                <a:solidFill>
                  <a:srgbClr val="263746"/>
                </a:solidFill>
                <a:latin typeface="Franklin Gothic Book" panose="020B0503020102020204" pitchFamily="34" charset="0"/>
              </a:rPr>
              <a:t>Note</a:t>
            </a:r>
            <a:r>
              <a:rPr lang="en-US" sz="1800" i="1" dirty="0">
                <a:solidFill>
                  <a:srgbClr val="263746"/>
                </a:solidFill>
                <a:latin typeface="Franklin Gothic Book" panose="020B0503020102020204" pitchFamily="34" charset="0"/>
              </a:rPr>
              <a:t>: Lender can view their pipeline, </a:t>
            </a:r>
          </a:p>
          <a:p>
            <a:pPr marL="45720" indent="0">
              <a:lnSpc>
                <a:spcPct val="150000"/>
              </a:lnSpc>
              <a:buNone/>
              <a:defRPr/>
            </a:pPr>
            <a:r>
              <a:rPr lang="en-US" sz="1800" i="1" dirty="0">
                <a:solidFill>
                  <a:srgbClr val="263746"/>
                </a:solidFill>
                <a:latin typeface="Franklin Gothic Book" panose="020B0503020102020204" pitchFamily="34" charset="0"/>
              </a:rPr>
              <a:t>outstanding conditions &amp; delinquent Documents. </a:t>
            </a:r>
          </a:p>
          <a:p>
            <a:endParaRPr lang="en-US" dirty="0"/>
          </a:p>
        </p:txBody>
      </p:sp>
      <p:sp>
        <p:nvSpPr>
          <p:cNvPr id="4" name="Slide Number Placeholder 3">
            <a:extLst>
              <a:ext uri="{FF2B5EF4-FFF2-40B4-BE49-F238E27FC236}">
                <a16:creationId xmlns:a16="http://schemas.microsoft.com/office/drawing/2014/main" id="{BC75C301-9EF8-450E-A574-45CDA8FCDCB6}"/>
              </a:ext>
            </a:extLst>
          </p:cNvPr>
          <p:cNvSpPr>
            <a:spLocks noGrp="1"/>
          </p:cNvSpPr>
          <p:nvPr>
            <p:ph type="sldNum" sz="quarter" idx="12"/>
          </p:nvPr>
        </p:nvSpPr>
        <p:spPr/>
        <p:txBody>
          <a:bodyPr/>
          <a:lstStyle/>
          <a:p>
            <a:fld id="{80F8A059-2282-4FDC-A11B-9ED4658D98C4}" type="slidenum">
              <a:rPr lang="en-US" smtClean="0">
                <a:solidFill>
                  <a:prstClr val="black">
                    <a:tint val="75000"/>
                  </a:prstClr>
                </a:solidFill>
              </a:rPr>
              <a:pPr/>
              <a:t>19</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B9D81B69-9B8E-400E-8DA5-D6088701368F}"/>
              </a:ext>
            </a:extLst>
          </p:cNvPr>
          <p:cNvPicPr>
            <a:picLocks noChangeAspect="1"/>
          </p:cNvPicPr>
          <p:nvPr/>
        </p:nvPicPr>
        <p:blipFill>
          <a:blip r:embed="rId3"/>
          <a:stretch>
            <a:fillRect/>
          </a:stretch>
        </p:blipFill>
        <p:spPr>
          <a:xfrm>
            <a:off x="1905000" y="2514600"/>
            <a:ext cx="1524000" cy="442913"/>
          </a:xfrm>
          <a:prstGeom prst="rect">
            <a:avLst/>
          </a:prstGeom>
        </p:spPr>
      </p:pic>
      <p:pic>
        <p:nvPicPr>
          <p:cNvPr id="8" name="Picture 2">
            <a:extLst>
              <a:ext uri="{FF2B5EF4-FFF2-40B4-BE49-F238E27FC236}">
                <a16:creationId xmlns:a16="http://schemas.microsoft.com/office/drawing/2014/main" id="{A6399697-A49E-4604-A449-D9DC382E8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5188" y="2518898"/>
            <a:ext cx="3357562"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2">
            <a:extLst>
              <a:ext uri="{FF2B5EF4-FFF2-40B4-BE49-F238E27FC236}">
                <a16:creationId xmlns:a16="http://schemas.microsoft.com/office/drawing/2014/main" id="{8FD6C5CE-BC2A-4059-A312-86D757D8E800}"/>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MRB RESERVATION SYSTEM</a:t>
            </a:r>
            <a:endParaRPr lang="en-US" sz="4000" dirty="0"/>
          </a:p>
        </p:txBody>
      </p:sp>
    </p:spTree>
    <p:extLst>
      <p:ext uri="{BB962C8B-B14F-4D97-AF65-F5344CB8AC3E}">
        <p14:creationId xmlns:p14="http://schemas.microsoft.com/office/powerpoint/2010/main" val="3664420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937901" y="431008"/>
            <a:ext cx="9296400"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Programs for Homebuyers</a:t>
            </a:r>
            <a:endParaRPr lang="en-US" sz="4000" dirty="0"/>
          </a:p>
        </p:txBody>
      </p:sp>
      <p:sp>
        <p:nvSpPr>
          <p:cNvPr id="2" name="Slide Number Placeholder 1"/>
          <p:cNvSpPr>
            <a:spLocks noGrp="1"/>
          </p:cNvSpPr>
          <p:nvPr>
            <p:ph type="sldNum" sz="quarter" idx="12"/>
          </p:nvPr>
        </p:nvSpPr>
        <p:spPr/>
        <p:txBody>
          <a:bodyPr/>
          <a:lstStyle/>
          <a:p>
            <a:fld id="{EE065D4E-4CF5-4BDF-92E5-0F49ED5E9B3E}" type="slidenum">
              <a:rPr lang="en-US" smtClean="0"/>
              <a:t>2</a:t>
            </a:fld>
            <a:endParaRPr lang="en-US" dirty="0"/>
          </a:p>
        </p:txBody>
      </p:sp>
      <p:pic>
        <p:nvPicPr>
          <p:cNvPr id="8" name="Content Placeholder 5">
            <a:extLst>
              <a:ext uri="{FF2B5EF4-FFF2-40B4-BE49-F238E27FC236}">
                <a16:creationId xmlns:a16="http://schemas.microsoft.com/office/drawing/2014/main" id="{13E0EA1A-33F3-4E9C-B486-364432B6486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07822" y="1600201"/>
            <a:ext cx="6376356" cy="4525963"/>
          </a:xfrm>
        </p:spPr>
      </p:pic>
    </p:spTree>
    <p:extLst>
      <p:ext uri="{BB962C8B-B14F-4D97-AF65-F5344CB8AC3E}">
        <p14:creationId xmlns:p14="http://schemas.microsoft.com/office/powerpoint/2010/main" val="1801766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180311" y="2016397"/>
            <a:ext cx="10173490" cy="4841604"/>
          </a:xfrm>
          <a:prstGeom prst="rect">
            <a:avLst/>
          </a:prstGeom>
        </p:spPr>
        <p:txBody>
          <a:bodyPr vert="horz" lIns="91440" tIns="45720" rIns="91440" bIns="45720" rtlCol="0">
            <a:normAutofit fontScale="25000" lnSpcReduction="20000"/>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50000"/>
              </a:lnSpc>
              <a:buBlip>
                <a:blip r:embed="rId3"/>
              </a:buBlip>
              <a:defRPr/>
            </a:pPr>
            <a:r>
              <a:rPr lang="en-US" sz="6400" dirty="0">
                <a:solidFill>
                  <a:srgbClr val="263746"/>
                </a:solidFill>
                <a:latin typeface="Franklin Gothic Book" panose="020B0503020102020204" pitchFamily="34" charset="0"/>
              </a:rPr>
              <a:t>Lender reserves only the 1</a:t>
            </a:r>
            <a:r>
              <a:rPr lang="en-US" sz="6400" baseline="30000" dirty="0">
                <a:solidFill>
                  <a:srgbClr val="263746"/>
                </a:solidFill>
                <a:latin typeface="Franklin Gothic Book" panose="020B0503020102020204" pitchFamily="34" charset="0"/>
              </a:rPr>
              <a:t>st</a:t>
            </a:r>
            <a:r>
              <a:rPr lang="en-US" sz="6400" dirty="0">
                <a:solidFill>
                  <a:srgbClr val="263746"/>
                </a:solidFill>
                <a:latin typeface="Franklin Gothic Book" panose="020B0503020102020204" pitchFamily="34" charset="0"/>
              </a:rPr>
              <a:t> mortgage loan on MHC’s system and then have 10-calendar days to upload the Reservation Pkg. documents to MHC or the loan can be canceled.</a:t>
            </a:r>
          </a:p>
          <a:p>
            <a:pPr marL="45720" indent="0">
              <a:lnSpc>
                <a:spcPct val="150000"/>
              </a:lnSpc>
              <a:buNone/>
              <a:defRPr/>
            </a:pPr>
            <a:endParaRPr lang="en-US" sz="6400" dirty="0">
              <a:solidFill>
                <a:srgbClr val="263746"/>
              </a:solidFill>
              <a:latin typeface="Franklin Gothic Book" panose="020B0503020102020204" pitchFamily="34" charset="0"/>
            </a:endParaRPr>
          </a:p>
          <a:p>
            <a:pPr>
              <a:lnSpc>
                <a:spcPct val="150000"/>
              </a:lnSpc>
              <a:buBlip>
                <a:blip r:embed="rId3"/>
              </a:buBlip>
              <a:defRPr/>
            </a:pPr>
            <a:r>
              <a:rPr lang="en-US" sz="6400" dirty="0">
                <a:solidFill>
                  <a:srgbClr val="263746"/>
                </a:solidFill>
                <a:latin typeface="Franklin Gothic Book" panose="020B0503020102020204" pitchFamily="34" charset="0"/>
              </a:rPr>
              <a:t>Lender processes 1003, 1</a:t>
            </a:r>
            <a:r>
              <a:rPr lang="en-US" sz="6400" baseline="30000" dirty="0">
                <a:solidFill>
                  <a:srgbClr val="263746"/>
                </a:solidFill>
                <a:latin typeface="Franklin Gothic Book" panose="020B0503020102020204" pitchFamily="34" charset="0"/>
              </a:rPr>
              <a:t>st</a:t>
            </a:r>
            <a:r>
              <a:rPr lang="en-US" sz="6400" dirty="0">
                <a:solidFill>
                  <a:srgbClr val="263746"/>
                </a:solidFill>
                <a:latin typeface="Franklin Gothic Book" panose="020B0503020102020204" pitchFamily="34" charset="0"/>
              </a:rPr>
              <a:t> &amp; 2</a:t>
            </a:r>
            <a:r>
              <a:rPr lang="en-US" sz="6400" baseline="30000" dirty="0">
                <a:solidFill>
                  <a:srgbClr val="263746"/>
                </a:solidFill>
                <a:latin typeface="Franklin Gothic Book" panose="020B0503020102020204" pitchFamily="34" charset="0"/>
              </a:rPr>
              <a:t>ND</a:t>
            </a:r>
            <a:r>
              <a:rPr lang="en-US" sz="6400" dirty="0">
                <a:solidFill>
                  <a:srgbClr val="263746"/>
                </a:solidFill>
                <a:latin typeface="Franklin Gothic Book" panose="020B0503020102020204" pitchFamily="34" charset="0"/>
              </a:rPr>
              <a:t> Mortgage LE/CD in lenders name.</a:t>
            </a:r>
          </a:p>
          <a:p>
            <a:pPr marL="45720" indent="0">
              <a:lnSpc>
                <a:spcPct val="150000"/>
              </a:lnSpc>
              <a:buNone/>
              <a:defRPr/>
            </a:pPr>
            <a:endParaRPr lang="en-US" sz="6400" dirty="0">
              <a:solidFill>
                <a:srgbClr val="263746"/>
              </a:solidFill>
              <a:latin typeface="Franklin Gothic Book" panose="020B0503020102020204" pitchFamily="34" charset="0"/>
            </a:endParaRPr>
          </a:p>
          <a:p>
            <a:pPr>
              <a:lnSpc>
                <a:spcPct val="150000"/>
              </a:lnSpc>
              <a:buBlip>
                <a:blip r:embed="rId3"/>
              </a:buBlip>
              <a:defRPr/>
            </a:pPr>
            <a:r>
              <a:rPr lang="en-US" sz="6400" dirty="0">
                <a:solidFill>
                  <a:srgbClr val="263746"/>
                </a:solidFill>
                <a:latin typeface="Franklin Gothic Book" panose="020B0503020102020204" pitchFamily="34" charset="0"/>
              </a:rPr>
              <a:t>Lender reserves the loan through MHC’s online reservation system </a:t>
            </a:r>
            <a:r>
              <a:rPr lang="en-US" sz="6400" i="1" u="sng" dirty="0">
                <a:solidFill>
                  <a:srgbClr val="263746"/>
                </a:solidFill>
                <a:latin typeface="Franklin Gothic Book" panose="020B0503020102020204" pitchFamily="34" charset="0"/>
              </a:rPr>
              <a:t>after</a:t>
            </a:r>
            <a:r>
              <a:rPr lang="en-US" sz="6400" dirty="0">
                <a:solidFill>
                  <a:srgbClr val="263746"/>
                </a:solidFill>
                <a:latin typeface="Franklin Gothic Book" panose="020B0503020102020204" pitchFamily="34" charset="0"/>
              </a:rPr>
              <a:t> receiving the Lenders underwriting approval.</a:t>
            </a:r>
          </a:p>
          <a:p>
            <a:pPr>
              <a:lnSpc>
                <a:spcPct val="150000"/>
              </a:lnSpc>
              <a:buBlip>
                <a:blip r:embed="rId3"/>
              </a:buBlip>
              <a:defRPr/>
            </a:pPr>
            <a:endParaRPr lang="en-US" sz="6400" dirty="0">
              <a:solidFill>
                <a:srgbClr val="263746"/>
              </a:solidFill>
              <a:latin typeface="Franklin Gothic Book" panose="020B0503020102020204" pitchFamily="34" charset="0"/>
            </a:endParaRPr>
          </a:p>
          <a:p>
            <a:pPr>
              <a:lnSpc>
                <a:spcPct val="150000"/>
              </a:lnSpc>
              <a:buBlip>
                <a:blip r:embed="rId3"/>
              </a:buBlip>
              <a:defRPr/>
            </a:pPr>
            <a:r>
              <a:rPr lang="en-US" sz="6400" i="1" u="sng" dirty="0">
                <a:solidFill>
                  <a:srgbClr val="263746"/>
                </a:solidFill>
                <a:latin typeface="Franklin Gothic Book" panose="020B0503020102020204" pitchFamily="34" charset="0"/>
              </a:rPr>
              <a:t>After</a:t>
            </a:r>
            <a:r>
              <a:rPr lang="en-US" sz="6400" dirty="0">
                <a:solidFill>
                  <a:srgbClr val="263746"/>
                </a:solidFill>
                <a:latin typeface="Franklin Gothic Book" panose="020B0503020102020204" pitchFamily="34" charset="0"/>
              </a:rPr>
              <a:t> locking the bond loan with MHC, the loan must then be locked with the bond Servicer.</a:t>
            </a:r>
          </a:p>
          <a:p>
            <a:pPr marL="45720" indent="0">
              <a:lnSpc>
                <a:spcPct val="150000"/>
              </a:lnSpc>
              <a:buNone/>
              <a:defRPr/>
            </a:pPr>
            <a:endParaRPr lang="en-US" sz="6400" dirty="0">
              <a:solidFill>
                <a:srgbClr val="263746"/>
              </a:solidFill>
              <a:latin typeface="Franklin Gothic Book" panose="020B0503020102020204" pitchFamily="34" charset="0"/>
            </a:endParaRPr>
          </a:p>
          <a:p>
            <a:pPr>
              <a:lnSpc>
                <a:spcPct val="150000"/>
              </a:lnSpc>
              <a:buBlip>
                <a:blip r:embed="rId3"/>
              </a:buBlip>
              <a:defRPr/>
            </a:pPr>
            <a:r>
              <a:rPr lang="en-US" sz="6400" dirty="0">
                <a:solidFill>
                  <a:srgbClr val="263746"/>
                </a:solidFill>
                <a:latin typeface="Franklin Gothic Book" panose="020B0503020102020204" pitchFamily="34" charset="0"/>
              </a:rPr>
              <a:t>MHC is to be placed as Secondary Mortgagee on the HO Ins. Policy using the following information:</a:t>
            </a:r>
          </a:p>
          <a:p>
            <a:pPr marL="45720" indent="0" algn="ctr">
              <a:lnSpc>
                <a:spcPct val="150000"/>
              </a:lnSpc>
              <a:buNone/>
              <a:defRPr/>
            </a:pPr>
            <a:r>
              <a:rPr lang="en-US" sz="6400" i="1" dirty="0">
                <a:solidFill>
                  <a:srgbClr val="263746"/>
                </a:solidFill>
                <a:latin typeface="Franklin Gothic Book" panose="020B0503020102020204" pitchFamily="34" charset="0"/>
              </a:rPr>
              <a:t> Mississippi Home Corporation, 735 Riverside Drive, Jackson, MS  39202</a:t>
            </a:r>
          </a:p>
          <a:p>
            <a:pPr marL="45720" indent="0">
              <a:lnSpc>
                <a:spcPct val="150000"/>
              </a:lnSpc>
              <a:buNone/>
              <a:defRPr/>
            </a:pPr>
            <a:endParaRPr lang="en-US" sz="1000" b="1" dirty="0">
              <a:solidFill>
                <a:srgbClr val="263746"/>
              </a:solidFill>
            </a:endParaRPr>
          </a:p>
          <a:p>
            <a:pPr marL="45720" indent="0">
              <a:lnSpc>
                <a:spcPct val="150000"/>
              </a:lnSpc>
              <a:buNone/>
              <a:defRPr/>
            </a:pPr>
            <a:endParaRPr lang="en-US" sz="2100" b="1" dirty="0">
              <a:solidFill>
                <a:srgbClr val="263746"/>
              </a:solidFill>
            </a:endParaRPr>
          </a:p>
          <a:p>
            <a:pPr>
              <a:lnSpc>
                <a:spcPct val="150000"/>
              </a:lnSpc>
              <a:buFont typeface="Wingdings 2" pitchFamily="18" charset="2"/>
              <a:buBlip>
                <a:blip r:embed="rId3"/>
              </a:buBlip>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20</a:t>
            </a:fld>
            <a:endParaRPr lang="en-US" dirty="0"/>
          </a:p>
        </p:txBody>
      </p:sp>
      <p:sp>
        <p:nvSpPr>
          <p:cNvPr id="7" name="Title 2">
            <a:extLst>
              <a:ext uri="{FF2B5EF4-FFF2-40B4-BE49-F238E27FC236}">
                <a16:creationId xmlns:a16="http://schemas.microsoft.com/office/drawing/2014/main" id="{6C13B3A9-4770-4213-AF74-2D7C0FDCC9A3}"/>
              </a:ext>
            </a:extLst>
          </p:cNvPr>
          <p:cNvSpPr txBox="1">
            <a:spLocks/>
          </p:cNvSpPr>
          <p:nvPr/>
        </p:nvSpPr>
        <p:spPr>
          <a:xfrm>
            <a:off x="937189" y="619015"/>
            <a:ext cx="8735938"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MRB RESERVATION AND PROCESSING RECAP</a:t>
            </a:r>
            <a:endParaRPr lang="en-US" sz="4000" dirty="0"/>
          </a:p>
        </p:txBody>
      </p:sp>
    </p:spTree>
    <p:extLst>
      <p:ext uri="{BB962C8B-B14F-4D97-AF65-F5344CB8AC3E}">
        <p14:creationId xmlns:p14="http://schemas.microsoft.com/office/powerpoint/2010/main" val="1627202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246972" y="1878961"/>
            <a:ext cx="10255667" cy="5204791"/>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50000"/>
              </a:lnSpc>
              <a:buBlip>
                <a:blip r:embed="rId3"/>
              </a:buBlip>
              <a:defRPr/>
            </a:pPr>
            <a:r>
              <a:rPr lang="en-US" sz="1800" dirty="0">
                <a:solidFill>
                  <a:srgbClr val="263746"/>
                </a:solidFill>
                <a:latin typeface="Franklin Gothic Book" panose="020B0503020102020204" pitchFamily="34" charset="0"/>
              </a:rPr>
              <a:t>If using the Fannie Mae HFA Preferred product, use Special Feature codes as follows:  118 - Community Second, 782 – State Housing Authority &amp; 127 for HFA Preferred. The Second Mortgage must be coded as a Community Second on the Fannie Mae products. The borrower </a:t>
            </a:r>
            <a:r>
              <a:rPr lang="en-US" sz="1800" u="sng" dirty="0">
                <a:solidFill>
                  <a:srgbClr val="263746"/>
                </a:solidFill>
                <a:latin typeface="Franklin Gothic Book" panose="020B0503020102020204" pitchFamily="34" charset="0"/>
              </a:rPr>
              <a:t>will</a:t>
            </a:r>
            <a:r>
              <a:rPr lang="en-US" sz="1800" dirty="0">
                <a:solidFill>
                  <a:srgbClr val="263746"/>
                </a:solidFill>
                <a:latin typeface="Franklin Gothic Book" panose="020B0503020102020204" pitchFamily="34" charset="0"/>
              </a:rPr>
              <a:t> receive the 18% </a:t>
            </a:r>
          </a:p>
          <a:p>
            <a:pPr>
              <a:lnSpc>
                <a:spcPct val="150000"/>
              </a:lnSpc>
              <a:buBlip>
                <a:blip r:embed="rId3"/>
              </a:buBlip>
              <a:defRPr/>
            </a:pPr>
            <a:endParaRPr lang="en-US" sz="1800" dirty="0">
              <a:solidFill>
                <a:srgbClr val="263746"/>
              </a:solidFill>
              <a:latin typeface="Franklin Gothic Book" panose="020B0503020102020204" pitchFamily="34" charset="0"/>
            </a:endParaRPr>
          </a:p>
          <a:p>
            <a:pPr>
              <a:lnSpc>
                <a:spcPct val="150000"/>
              </a:lnSpc>
              <a:buBlip>
                <a:blip r:embed="rId3"/>
              </a:buBlip>
              <a:defRPr/>
            </a:pPr>
            <a:r>
              <a:rPr lang="en-US" sz="1800" dirty="0">
                <a:solidFill>
                  <a:srgbClr val="263746"/>
                </a:solidFill>
                <a:latin typeface="Franklin Gothic Book" panose="020B0503020102020204" pitchFamily="34" charset="0"/>
              </a:rPr>
              <a:t>For Fannie Mae or Freddie Mac products, MHC requires that the Lender use FHFA Home Ready or Home Possible 80% or below AMIs for the credit qualifying borrowers (above 80% will not be allowed with MRB loans). </a:t>
            </a:r>
          </a:p>
          <a:p>
            <a:pPr marL="45720" indent="0">
              <a:lnSpc>
                <a:spcPct val="150000"/>
              </a:lnSpc>
              <a:buNone/>
              <a:defRPr/>
            </a:pPr>
            <a:endParaRPr lang="en-US" sz="1800" dirty="0">
              <a:solidFill>
                <a:srgbClr val="263746"/>
              </a:solidFill>
              <a:latin typeface="Franklin Gothic Book" panose="020B0503020102020204" pitchFamily="34" charset="0"/>
            </a:endParaRPr>
          </a:p>
          <a:p>
            <a:pPr>
              <a:lnSpc>
                <a:spcPct val="150000"/>
              </a:lnSpc>
              <a:buBlip>
                <a:blip r:embed="rId3"/>
              </a:buBlip>
              <a:defRPr/>
            </a:pPr>
            <a:r>
              <a:rPr lang="en-US" sz="1800" dirty="0">
                <a:solidFill>
                  <a:srgbClr val="263746"/>
                </a:solidFill>
                <a:latin typeface="Franklin Gothic Book" panose="020B0503020102020204" pitchFamily="34" charset="0"/>
              </a:rPr>
              <a:t>The household MRB Household income limits must still be met and reported when reserving the loan online with MHC. </a:t>
            </a:r>
          </a:p>
          <a:p>
            <a:pPr marL="45720" indent="0">
              <a:lnSpc>
                <a:spcPct val="150000"/>
              </a:lnSpc>
              <a:buNone/>
              <a:defRPr/>
            </a:pPr>
            <a:endParaRPr lang="en-US" sz="2400" b="1" dirty="0">
              <a:solidFill>
                <a:srgbClr val="263746"/>
              </a:solidFill>
            </a:endParaRP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21</a:t>
            </a:fld>
            <a:endParaRPr lang="en-US" dirty="0"/>
          </a:p>
        </p:txBody>
      </p:sp>
      <p:sp>
        <p:nvSpPr>
          <p:cNvPr id="7" name="Title 2">
            <a:extLst>
              <a:ext uri="{FF2B5EF4-FFF2-40B4-BE49-F238E27FC236}">
                <a16:creationId xmlns:a16="http://schemas.microsoft.com/office/drawing/2014/main" id="{431C86C0-DEC1-4A91-B347-2B98CBB0A712}"/>
              </a:ext>
            </a:extLst>
          </p:cNvPr>
          <p:cNvSpPr txBox="1">
            <a:spLocks/>
          </p:cNvSpPr>
          <p:nvPr/>
        </p:nvSpPr>
        <p:spPr>
          <a:xfrm>
            <a:off x="937189" y="619015"/>
            <a:ext cx="8735938"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MRB RESERVATION AND PROCESSING RECAP</a:t>
            </a:r>
            <a:endParaRPr lang="en-US" sz="4000" dirty="0"/>
          </a:p>
        </p:txBody>
      </p:sp>
    </p:spTree>
    <p:extLst>
      <p:ext uri="{BB962C8B-B14F-4D97-AF65-F5344CB8AC3E}">
        <p14:creationId xmlns:p14="http://schemas.microsoft.com/office/powerpoint/2010/main" val="1417639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581978" y="2034209"/>
            <a:ext cx="9028043" cy="4823791"/>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50000"/>
              </a:lnSpc>
              <a:buBlip>
                <a:blip r:embed="rId3"/>
              </a:buBlip>
              <a:defRPr/>
            </a:pPr>
            <a:r>
              <a:rPr lang="en-US" sz="1800" dirty="0">
                <a:solidFill>
                  <a:srgbClr val="263746"/>
                </a:solidFill>
                <a:latin typeface="Franklin Gothic Book" panose="020B0503020102020204" pitchFamily="34" charset="0"/>
              </a:rPr>
              <a:t>If using Freddie Mac’s HFA Advantage product, select HFA Advantage under the Loan Identifier Code (LIC) section.  Using HFA Advantage allows the lender to follow only MHC’s MRB Household Income Limits and the borrower will receive the 18% reduced MI. </a:t>
            </a:r>
          </a:p>
          <a:p>
            <a:pPr>
              <a:lnSpc>
                <a:spcPct val="150000"/>
              </a:lnSpc>
              <a:buBlip>
                <a:blip r:embed="rId3"/>
              </a:buBlip>
              <a:defRPr/>
            </a:pPr>
            <a:endParaRPr lang="en-US" sz="1800" dirty="0">
              <a:solidFill>
                <a:srgbClr val="263746"/>
              </a:solidFill>
              <a:latin typeface="Franklin Gothic Book" panose="020B0503020102020204" pitchFamily="34" charset="0"/>
            </a:endParaRPr>
          </a:p>
          <a:p>
            <a:pPr>
              <a:lnSpc>
                <a:spcPct val="150000"/>
              </a:lnSpc>
              <a:buBlip>
                <a:blip r:embed="rId3"/>
              </a:buBlip>
              <a:defRPr/>
            </a:pPr>
            <a:r>
              <a:rPr lang="en-US" sz="1800" dirty="0">
                <a:solidFill>
                  <a:srgbClr val="263746"/>
                </a:solidFill>
                <a:latin typeface="Franklin Gothic Book" panose="020B0503020102020204" pitchFamily="34" charset="0"/>
              </a:rPr>
              <a:t> Lender scans and uploads required file doc.’s per the MRB Checklist.</a:t>
            </a:r>
          </a:p>
          <a:p>
            <a:pPr marL="45720" indent="0">
              <a:lnSpc>
                <a:spcPct val="150000"/>
              </a:lnSpc>
              <a:buNone/>
              <a:defRPr/>
            </a:pPr>
            <a:r>
              <a:rPr lang="en-US" sz="1800" dirty="0">
                <a:solidFill>
                  <a:srgbClr val="263746"/>
                </a:solidFill>
                <a:latin typeface="Franklin Gothic Book" panose="020B0503020102020204" pitchFamily="34" charset="0"/>
              </a:rPr>
              <a:t>	- Reservation Package</a:t>
            </a:r>
          </a:p>
          <a:p>
            <a:pPr marL="45720" indent="0">
              <a:lnSpc>
                <a:spcPct val="150000"/>
              </a:lnSpc>
              <a:buNone/>
              <a:defRPr/>
            </a:pPr>
            <a:r>
              <a:rPr lang="en-US" sz="1800" dirty="0">
                <a:solidFill>
                  <a:srgbClr val="263746"/>
                </a:solidFill>
                <a:latin typeface="Franklin Gothic Book" panose="020B0503020102020204" pitchFamily="34" charset="0"/>
              </a:rPr>
              <a:t>	- Compliance Package</a:t>
            </a:r>
          </a:p>
          <a:p>
            <a:pPr marL="45720" indent="0">
              <a:lnSpc>
                <a:spcPct val="150000"/>
              </a:lnSpc>
              <a:buNone/>
              <a:defRPr/>
            </a:pPr>
            <a:r>
              <a:rPr lang="en-US" sz="1800" dirty="0">
                <a:solidFill>
                  <a:srgbClr val="263746"/>
                </a:solidFill>
                <a:latin typeface="Franklin Gothic Book" panose="020B0503020102020204" pitchFamily="34" charset="0"/>
              </a:rPr>
              <a:t>	- Purchase Certification Package, excluding original Final     	Documents which are mailed to MHC’s Single- Family Dept.</a:t>
            </a:r>
          </a:p>
          <a:p>
            <a:pPr marL="45720" indent="0">
              <a:lnSpc>
                <a:spcPct val="150000"/>
              </a:lnSpc>
              <a:buNone/>
              <a:defRPr/>
            </a:pPr>
            <a:endParaRPr lang="en-US" sz="2400" b="1" dirty="0">
              <a:solidFill>
                <a:srgbClr val="263746"/>
              </a:solidFill>
            </a:endParaRP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22</a:t>
            </a:fld>
            <a:endParaRPr lang="en-US" dirty="0"/>
          </a:p>
        </p:txBody>
      </p:sp>
      <p:sp>
        <p:nvSpPr>
          <p:cNvPr id="7" name="Title 2">
            <a:extLst>
              <a:ext uri="{FF2B5EF4-FFF2-40B4-BE49-F238E27FC236}">
                <a16:creationId xmlns:a16="http://schemas.microsoft.com/office/drawing/2014/main" id="{B2E892ED-953B-4BAD-9AB2-C5F6A7718CE6}"/>
              </a:ext>
            </a:extLst>
          </p:cNvPr>
          <p:cNvSpPr txBox="1">
            <a:spLocks/>
          </p:cNvSpPr>
          <p:nvPr/>
        </p:nvSpPr>
        <p:spPr>
          <a:xfrm>
            <a:off x="937189" y="619015"/>
            <a:ext cx="8735938"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MRB RESERVATION AND PROCESSING RECAP</a:t>
            </a:r>
            <a:endParaRPr lang="en-US" sz="4000" dirty="0"/>
          </a:p>
        </p:txBody>
      </p:sp>
    </p:spTree>
    <p:extLst>
      <p:ext uri="{BB962C8B-B14F-4D97-AF65-F5344CB8AC3E}">
        <p14:creationId xmlns:p14="http://schemas.microsoft.com/office/powerpoint/2010/main" val="3752819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463537" y="1973794"/>
            <a:ext cx="9526355" cy="4884206"/>
          </a:xfrm>
          <a:prstGeom prst="rect">
            <a:avLst/>
          </a:prstGeom>
        </p:spPr>
        <p:txBody>
          <a:bodyPr vert="horz" lIns="91440" tIns="45720" rIns="91440" bIns="45720" rtlCol="0">
            <a:normAutofit fontScale="92500" lnSpcReduction="20000"/>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50000"/>
              </a:lnSpc>
              <a:buBlip>
                <a:blip r:embed="rId3"/>
              </a:buBlip>
              <a:defRPr/>
            </a:pPr>
            <a:r>
              <a:rPr lang="en-US" sz="1900" dirty="0">
                <a:solidFill>
                  <a:srgbClr val="263746"/>
                </a:solidFill>
                <a:latin typeface="Franklin Gothic Book" panose="020B0503020102020204" pitchFamily="34" charset="0"/>
              </a:rPr>
              <a:t>After MHC approval an email will be sent to the email attached to the person who reserved the loan to notify them the loan has been approved.  The Lender then prints the MRB7 Conditional Commitment found under “Print Documents” link from the Reservation system &amp; then notifies Closing Dept. to print documents required for closing.</a:t>
            </a:r>
          </a:p>
          <a:p>
            <a:pPr>
              <a:lnSpc>
                <a:spcPct val="150000"/>
              </a:lnSpc>
              <a:buBlip>
                <a:blip r:embed="rId3"/>
              </a:buBlip>
              <a:defRPr/>
            </a:pPr>
            <a:endParaRPr lang="en-US" sz="1900" dirty="0">
              <a:solidFill>
                <a:srgbClr val="263746"/>
              </a:solidFill>
              <a:latin typeface="Franklin Gothic Book" panose="020B0503020102020204" pitchFamily="34" charset="0"/>
            </a:endParaRPr>
          </a:p>
          <a:p>
            <a:pPr>
              <a:lnSpc>
                <a:spcPct val="150000"/>
              </a:lnSpc>
              <a:buBlip>
                <a:blip r:embed="rId3"/>
              </a:buBlip>
              <a:defRPr/>
            </a:pPr>
            <a:r>
              <a:rPr lang="en-US" sz="1900" dirty="0">
                <a:solidFill>
                  <a:srgbClr val="263746"/>
                </a:solidFill>
                <a:latin typeface="Franklin Gothic Book" panose="020B0503020102020204" pitchFamily="34" charset="0"/>
              </a:rPr>
              <a:t>Within 30-calendar days from closing the Lender scans &amp; uploads required Purchase Certification (PC) package doc.’s, per MHC’s Checklist (see “Print Documents” within the Reservation system).</a:t>
            </a:r>
          </a:p>
          <a:p>
            <a:pPr>
              <a:lnSpc>
                <a:spcPct val="150000"/>
              </a:lnSpc>
              <a:buBlip>
                <a:blip r:embed="rId3"/>
              </a:buBlip>
              <a:defRPr/>
            </a:pPr>
            <a:endParaRPr lang="en-US" sz="1900" b="1" dirty="0">
              <a:solidFill>
                <a:srgbClr val="263746"/>
              </a:solidFill>
              <a:latin typeface="Franklin Gothic Book" panose="020B0503020102020204" pitchFamily="34" charset="0"/>
            </a:endParaRPr>
          </a:p>
          <a:p>
            <a:pPr>
              <a:lnSpc>
                <a:spcPct val="150000"/>
              </a:lnSpc>
              <a:buBlip>
                <a:blip r:embed="rId3"/>
              </a:buBlip>
              <a:defRPr/>
            </a:pPr>
            <a:r>
              <a:rPr lang="en-US" sz="1900" dirty="0">
                <a:solidFill>
                  <a:srgbClr val="263746"/>
                </a:solidFill>
                <a:latin typeface="Franklin Gothic Book" panose="020B0503020102020204" pitchFamily="34" charset="0"/>
              </a:rPr>
              <a:t>Lender will then print the PC after MHC has updated the loan status to Purchase Certification and provide to the MRB Servicer.</a:t>
            </a: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23</a:t>
            </a:fld>
            <a:endParaRPr lang="en-US" dirty="0"/>
          </a:p>
        </p:txBody>
      </p:sp>
      <p:sp>
        <p:nvSpPr>
          <p:cNvPr id="7" name="Title 2">
            <a:extLst>
              <a:ext uri="{FF2B5EF4-FFF2-40B4-BE49-F238E27FC236}">
                <a16:creationId xmlns:a16="http://schemas.microsoft.com/office/drawing/2014/main" id="{701362C3-EDCF-4BF8-BA79-4CB3F2DA4F59}"/>
              </a:ext>
            </a:extLst>
          </p:cNvPr>
          <p:cNvSpPr txBox="1">
            <a:spLocks/>
          </p:cNvSpPr>
          <p:nvPr/>
        </p:nvSpPr>
        <p:spPr>
          <a:xfrm>
            <a:off x="937189" y="619015"/>
            <a:ext cx="8735938"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MRB RESERVATION AND PROCESSING RECAP</a:t>
            </a:r>
            <a:endParaRPr lang="en-US" sz="4000" dirty="0"/>
          </a:p>
        </p:txBody>
      </p:sp>
    </p:spTree>
    <p:extLst>
      <p:ext uri="{BB962C8B-B14F-4D97-AF65-F5344CB8AC3E}">
        <p14:creationId xmlns:p14="http://schemas.microsoft.com/office/powerpoint/2010/main" val="237146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905000" y="1600202"/>
            <a:ext cx="8407400" cy="4419599"/>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50000"/>
              </a:lnSpc>
              <a:buFont typeface="Wingdings 2" pitchFamily="18" charset="2"/>
              <a:buBlip>
                <a:blip r:embed="rId3"/>
              </a:buBlip>
              <a:defRPr/>
            </a:pPr>
            <a:endParaRPr lang="en-US" dirty="0">
              <a:solidFill>
                <a:srgbClr val="263746"/>
              </a:solidFill>
            </a:endParaRPr>
          </a:p>
          <a:p>
            <a:pPr>
              <a:lnSpc>
                <a:spcPct val="150000"/>
              </a:lnSpc>
              <a:buFont typeface="Wingdings 2" pitchFamily="18" charset="2"/>
              <a:buBlip>
                <a:blip r:embed="rId3"/>
              </a:buBlip>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24</a:t>
            </a:fld>
            <a:endParaRPr lang="en-US" dirty="0"/>
          </a:p>
        </p:txBody>
      </p:sp>
      <p:pic>
        <p:nvPicPr>
          <p:cNvPr id="3" name="Picture 2">
            <a:extLst>
              <a:ext uri="{FF2B5EF4-FFF2-40B4-BE49-F238E27FC236}">
                <a16:creationId xmlns:a16="http://schemas.microsoft.com/office/drawing/2014/main" id="{1ED7FCB4-1289-4BF2-B3B3-97905AF1D5DE}"/>
              </a:ext>
            </a:extLst>
          </p:cNvPr>
          <p:cNvPicPr>
            <a:picLocks noChangeAspect="1"/>
          </p:cNvPicPr>
          <p:nvPr/>
        </p:nvPicPr>
        <p:blipFill>
          <a:blip r:embed="rId4"/>
          <a:stretch>
            <a:fillRect/>
          </a:stretch>
        </p:blipFill>
        <p:spPr>
          <a:xfrm>
            <a:off x="6751085" y="1600202"/>
            <a:ext cx="4602715" cy="5041900"/>
          </a:xfrm>
          <a:prstGeom prst="rect">
            <a:avLst/>
          </a:prstGeom>
        </p:spPr>
      </p:pic>
      <p:sp>
        <p:nvSpPr>
          <p:cNvPr id="7" name="Title 2">
            <a:extLst>
              <a:ext uri="{FF2B5EF4-FFF2-40B4-BE49-F238E27FC236}">
                <a16:creationId xmlns:a16="http://schemas.microsoft.com/office/drawing/2014/main" id="{7D169C9B-4C40-485F-B18D-D13B04C03512}"/>
              </a:ext>
            </a:extLst>
          </p:cNvPr>
          <p:cNvSpPr txBox="1">
            <a:spLocks/>
          </p:cNvSpPr>
          <p:nvPr/>
        </p:nvSpPr>
        <p:spPr>
          <a:xfrm>
            <a:off x="937189" y="619015"/>
            <a:ext cx="8735938"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MRB RESERVATION PRINT DOCUMENTS LINK</a:t>
            </a:r>
            <a:endParaRPr lang="en-US" sz="4000" dirty="0"/>
          </a:p>
        </p:txBody>
      </p:sp>
    </p:spTree>
    <p:extLst>
      <p:ext uri="{BB962C8B-B14F-4D97-AF65-F5344CB8AC3E}">
        <p14:creationId xmlns:p14="http://schemas.microsoft.com/office/powerpoint/2010/main" val="2115162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599489" y="2525453"/>
            <a:ext cx="9677398" cy="2790551"/>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30000"/>
              </a:lnSpc>
              <a:buBlip>
                <a:blip r:embed="rId3"/>
              </a:buBlip>
              <a:defRPr/>
            </a:pPr>
            <a:r>
              <a:rPr lang="en-US" sz="1800" dirty="0">
                <a:solidFill>
                  <a:srgbClr val="263746"/>
                </a:solidFill>
                <a:latin typeface="Franklin Gothic Book" panose="020B0503020102020204" pitchFamily="34" charset="0"/>
              </a:rPr>
              <a:t>The remaining Purchase Certification (PC) pkg. documents must be uploaded to MHC’s Online Reservation System.  </a:t>
            </a:r>
          </a:p>
          <a:p>
            <a:pPr>
              <a:lnSpc>
                <a:spcPct val="130000"/>
              </a:lnSpc>
              <a:buBlip>
                <a:blip r:embed="rId3"/>
              </a:buBlip>
              <a:defRPr/>
            </a:pPr>
            <a:endParaRPr lang="en-US" sz="1800" dirty="0">
              <a:solidFill>
                <a:srgbClr val="263746"/>
              </a:solidFill>
              <a:latin typeface="Franklin Gothic Book" panose="020B0503020102020204" pitchFamily="34" charset="0"/>
            </a:endParaRPr>
          </a:p>
          <a:p>
            <a:pPr marL="45720" indent="0">
              <a:lnSpc>
                <a:spcPct val="130000"/>
              </a:lnSpc>
              <a:buNone/>
              <a:defRPr/>
            </a:pPr>
            <a:r>
              <a:rPr lang="en-US" sz="1800" dirty="0">
                <a:solidFill>
                  <a:srgbClr val="263746"/>
                </a:solidFill>
                <a:latin typeface="Franklin Gothic Book" panose="020B0503020102020204" pitchFamily="34" charset="0"/>
              </a:rPr>
              <a:t>	</a:t>
            </a:r>
          </a:p>
          <a:p>
            <a:pPr>
              <a:lnSpc>
                <a:spcPct val="130000"/>
              </a:lnSpc>
              <a:buBlip>
                <a:blip r:embed="rId3"/>
              </a:buBlip>
              <a:defRPr/>
            </a:pPr>
            <a:r>
              <a:rPr lang="en-US" sz="1800" dirty="0">
                <a:solidFill>
                  <a:srgbClr val="263746"/>
                </a:solidFill>
                <a:latin typeface="Franklin Gothic Book" panose="020B0503020102020204" pitchFamily="34" charset="0"/>
              </a:rPr>
              <a:t>If the borrower meets the 10-year requirement without an event of default, MHC will satisfy the 2nd Mortgage.</a:t>
            </a: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25</a:t>
            </a:fld>
            <a:endParaRPr lang="en-US" dirty="0"/>
          </a:p>
        </p:txBody>
      </p:sp>
      <p:sp>
        <p:nvSpPr>
          <p:cNvPr id="7" name="Title 2">
            <a:extLst>
              <a:ext uri="{FF2B5EF4-FFF2-40B4-BE49-F238E27FC236}">
                <a16:creationId xmlns:a16="http://schemas.microsoft.com/office/drawing/2014/main" id="{EC1D24F0-A6E7-4E62-8166-5B2E58CDBC82}"/>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MRB DOCUMENT UPLOAD PROCESS</a:t>
            </a:r>
            <a:endParaRPr lang="en-US" sz="4000" dirty="0"/>
          </a:p>
        </p:txBody>
      </p:sp>
    </p:spTree>
    <p:extLst>
      <p:ext uri="{BB962C8B-B14F-4D97-AF65-F5344CB8AC3E}">
        <p14:creationId xmlns:p14="http://schemas.microsoft.com/office/powerpoint/2010/main" val="1185553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463537" y="1319976"/>
            <a:ext cx="9677398" cy="4776024"/>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6" name="Title 2"/>
          <p:cNvSpPr txBox="1">
            <a:spLocks/>
          </p:cNvSpPr>
          <p:nvPr/>
        </p:nvSpPr>
        <p:spPr>
          <a:xfrm>
            <a:off x="1676401" y="381001"/>
            <a:ext cx="9677399" cy="678626"/>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b="1" dirty="0">
                <a:solidFill>
                  <a:schemeClr val="accent1"/>
                </a:solidFill>
              </a:rPr>
              <a:t>	</a:t>
            </a:r>
            <a:endParaRPr lang="en-US" dirty="0"/>
          </a:p>
        </p:txBody>
      </p:sp>
      <p:sp>
        <p:nvSpPr>
          <p:cNvPr id="2" name="Slide Number Placeholder 1"/>
          <p:cNvSpPr>
            <a:spLocks noGrp="1"/>
          </p:cNvSpPr>
          <p:nvPr>
            <p:ph type="sldNum" sz="quarter" idx="12"/>
          </p:nvPr>
        </p:nvSpPr>
        <p:spPr/>
        <p:txBody>
          <a:bodyPr/>
          <a:lstStyle/>
          <a:p>
            <a:fld id="{EE065D4E-4CF5-4BDF-92E5-0F49ED5E9B3E}" type="slidenum">
              <a:rPr lang="en-US" smtClean="0"/>
              <a:t>26</a:t>
            </a:fld>
            <a:endParaRPr lang="en-US" dirty="0"/>
          </a:p>
        </p:txBody>
      </p:sp>
      <p:pic>
        <p:nvPicPr>
          <p:cNvPr id="13" name="Content Placeholder 12" descr="Logo, icon&#10;&#10;Description automatically generated">
            <a:extLst>
              <a:ext uri="{FF2B5EF4-FFF2-40B4-BE49-F238E27FC236}">
                <a16:creationId xmlns:a16="http://schemas.microsoft.com/office/drawing/2014/main" id="{0048C144-7860-4296-8E95-2E41D15D4D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39924" y="1319976"/>
            <a:ext cx="6524624" cy="4546571"/>
          </a:xfrm>
        </p:spPr>
      </p:pic>
    </p:spTree>
    <p:extLst>
      <p:ext uri="{BB962C8B-B14F-4D97-AF65-F5344CB8AC3E}">
        <p14:creationId xmlns:p14="http://schemas.microsoft.com/office/powerpoint/2010/main" val="1415349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463536" y="1319976"/>
            <a:ext cx="9890263" cy="5288642"/>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70000"/>
              </a:lnSpc>
              <a:buBlip>
                <a:blip r:embed="rId3"/>
              </a:buBlip>
              <a:defRPr/>
            </a:pPr>
            <a:r>
              <a:rPr lang="en-US" sz="1800" dirty="0">
                <a:solidFill>
                  <a:srgbClr val="263746"/>
                </a:solidFill>
                <a:latin typeface="Franklin Gothic Book" panose="020B0503020102020204" pitchFamily="34" charset="0"/>
              </a:rPr>
              <a:t>MCC Tax Credits come from converting MHC’s bond authority to tax credits.</a:t>
            </a:r>
          </a:p>
          <a:p>
            <a:pPr>
              <a:lnSpc>
                <a:spcPct val="170000"/>
              </a:lnSpc>
              <a:buBlip>
                <a:blip r:embed="rId3"/>
              </a:buBlip>
              <a:defRPr/>
            </a:pPr>
            <a:endParaRPr lang="en-US" sz="1800" dirty="0">
              <a:solidFill>
                <a:srgbClr val="263746"/>
              </a:solidFill>
              <a:latin typeface="Franklin Gothic Book" panose="020B0503020102020204" pitchFamily="34" charset="0"/>
            </a:endParaRPr>
          </a:p>
          <a:p>
            <a:pPr>
              <a:lnSpc>
                <a:spcPct val="170000"/>
              </a:lnSpc>
              <a:buBlip>
                <a:blip r:embed="rId3"/>
              </a:buBlip>
              <a:defRPr/>
            </a:pPr>
            <a:r>
              <a:rPr lang="en-US" sz="1800" dirty="0">
                <a:solidFill>
                  <a:srgbClr val="263746"/>
                </a:solidFill>
                <a:latin typeface="Franklin Gothic Book" panose="020B0503020102020204" pitchFamily="34" charset="0"/>
              </a:rPr>
              <a:t>This certificate reduces the amount of Federal Income Tax the borrower must pay which in turn frees up income to qualify.</a:t>
            </a:r>
          </a:p>
          <a:p>
            <a:pPr>
              <a:lnSpc>
                <a:spcPct val="170000"/>
              </a:lnSpc>
              <a:buBlip>
                <a:blip r:embed="rId3"/>
              </a:buBlip>
              <a:defRPr/>
            </a:pPr>
            <a:endParaRPr lang="en-US" sz="1800" dirty="0">
              <a:solidFill>
                <a:srgbClr val="263746"/>
              </a:solidFill>
              <a:latin typeface="Franklin Gothic Book" panose="020B0503020102020204" pitchFamily="34" charset="0"/>
            </a:endParaRPr>
          </a:p>
          <a:p>
            <a:pPr>
              <a:lnSpc>
                <a:spcPct val="170000"/>
              </a:lnSpc>
              <a:buBlip>
                <a:blip r:embed="rId3"/>
              </a:buBlip>
              <a:defRPr/>
            </a:pPr>
            <a:r>
              <a:rPr lang="en-US" altLang="en-US" sz="1800" dirty="0">
                <a:latin typeface="Franklin Gothic Book" panose="020B0503020102020204" pitchFamily="34" charset="0"/>
              </a:rPr>
              <a:t>The federal government allows a home-owner to claim an itemized federal income tax deduction for all the interest paid each year for a mortgage loan.</a:t>
            </a:r>
          </a:p>
          <a:p>
            <a:pPr>
              <a:lnSpc>
                <a:spcPct val="170000"/>
              </a:lnSpc>
              <a:buBlip>
                <a:blip r:embed="rId3"/>
              </a:buBlip>
              <a:defRPr/>
            </a:pPr>
            <a:endParaRPr lang="en-US" altLang="en-US" sz="1800" dirty="0">
              <a:latin typeface="Franklin Gothic Book" panose="020B0503020102020204" pitchFamily="34" charset="0"/>
            </a:endParaRPr>
          </a:p>
          <a:p>
            <a:pPr>
              <a:lnSpc>
                <a:spcPct val="170000"/>
              </a:lnSpc>
              <a:buBlip>
                <a:blip r:embed="rId3"/>
              </a:buBlip>
              <a:defRPr/>
            </a:pPr>
            <a:r>
              <a:rPr lang="en-US" altLang="en-US" sz="1800" dirty="0">
                <a:latin typeface="Franklin Gothic Book" panose="020B0503020102020204" pitchFamily="34" charset="0"/>
              </a:rPr>
              <a:t>The MCC allows you to take a tax credit equal to 40% of the annual mortgage interest on a conventional residence or a manufactured home.</a:t>
            </a:r>
            <a:endParaRPr lang="en-US" sz="1800" dirty="0">
              <a:latin typeface="Franklin Gothic Book" panose="020B0503020102020204" pitchFamily="34" charset="0"/>
            </a:endParaRPr>
          </a:p>
          <a:p>
            <a:pPr>
              <a:lnSpc>
                <a:spcPct val="170000"/>
              </a:lnSpc>
              <a:buBlip>
                <a:blip r:embed="rId3"/>
              </a:buBlip>
              <a:defRPr/>
            </a:pPr>
            <a:endParaRPr lang="en-US" altLang="en-US" sz="1800" dirty="0">
              <a:latin typeface="Franklin Gothic Book" panose="020B0503020102020204" pitchFamily="34" charset="0"/>
            </a:endParaRPr>
          </a:p>
          <a:p>
            <a:pPr>
              <a:lnSpc>
                <a:spcPct val="170000"/>
              </a:lnSpc>
              <a:buBlip>
                <a:blip r:embed="rId3"/>
              </a:buBlip>
              <a:defRPr/>
            </a:pPr>
            <a:endParaRPr lang="en-US" altLang="en-US" sz="1800" dirty="0">
              <a:latin typeface="Franklin Gothic Book" panose="020B0503020102020204" pitchFamily="34" charset="0"/>
            </a:endParaRPr>
          </a:p>
          <a:p>
            <a:endParaRPr lang="en-US" sz="1800" dirty="0">
              <a:latin typeface="Franklin Gothic Book" panose="020B0503020102020204" pitchFamily="34" charset="0"/>
            </a:endParaRPr>
          </a:p>
          <a:p>
            <a:pPr marL="45720" indent="0">
              <a:lnSpc>
                <a:spcPct val="150000"/>
              </a:lnSpc>
              <a:buNone/>
              <a:defRPr/>
            </a:pPr>
            <a:endParaRPr lang="en-US" sz="1800" dirty="0">
              <a:solidFill>
                <a:srgbClr val="263746"/>
              </a:solidFill>
              <a:latin typeface="Franklin Gothic Book" panose="020B05030201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27</a:t>
            </a:fld>
            <a:endParaRPr lang="en-US" dirty="0"/>
          </a:p>
        </p:txBody>
      </p:sp>
      <p:sp>
        <p:nvSpPr>
          <p:cNvPr id="7" name="Title 2">
            <a:extLst>
              <a:ext uri="{FF2B5EF4-FFF2-40B4-BE49-F238E27FC236}">
                <a16:creationId xmlns:a16="http://schemas.microsoft.com/office/drawing/2014/main" id="{59E10143-0D65-4511-9B5A-7494C4C9F644}"/>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WHAT IS A MCC?</a:t>
            </a:r>
            <a:endParaRPr lang="en-US" sz="4000" dirty="0"/>
          </a:p>
        </p:txBody>
      </p:sp>
    </p:spTree>
    <p:extLst>
      <p:ext uri="{BB962C8B-B14F-4D97-AF65-F5344CB8AC3E}">
        <p14:creationId xmlns:p14="http://schemas.microsoft.com/office/powerpoint/2010/main" val="3274699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2178855" y="2324456"/>
            <a:ext cx="7834289" cy="3418318"/>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30000"/>
              </a:lnSpc>
              <a:buBlip>
                <a:blip r:embed="rId3"/>
              </a:buBlip>
              <a:defRPr/>
            </a:pPr>
            <a:r>
              <a:rPr lang="en-US" sz="1800" dirty="0">
                <a:latin typeface="Franklin Gothic Book" panose="020B0503020102020204" pitchFamily="34" charset="0"/>
              </a:rPr>
              <a:t>No liquid asset limit is applicable.</a:t>
            </a:r>
          </a:p>
          <a:p>
            <a:pPr>
              <a:lnSpc>
                <a:spcPct val="130000"/>
              </a:lnSpc>
              <a:buBlip>
                <a:blip r:embed="rId3"/>
              </a:buBlip>
              <a:defRPr/>
            </a:pPr>
            <a:r>
              <a:rPr lang="en-US" sz="1800" dirty="0">
                <a:solidFill>
                  <a:srgbClr val="263746"/>
                </a:solidFill>
                <a:latin typeface="Franklin Gothic Book" panose="020B0503020102020204" pitchFamily="34" charset="0"/>
              </a:rPr>
              <a:t>Household income range between depending on county -</a:t>
            </a:r>
            <a:r>
              <a:rPr lang="en-US" sz="1800" dirty="0">
                <a:latin typeface="Franklin Gothic Book" panose="020B0503020102020204" pitchFamily="34" charset="0"/>
              </a:rPr>
              <a:t>$60,000 – $103,460</a:t>
            </a:r>
          </a:p>
          <a:p>
            <a:pPr>
              <a:lnSpc>
                <a:spcPct val="130000"/>
              </a:lnSpc>
              <a:buBlip>
                <a:blip r:embed="rId3"/>
              </a:buBlip>
              <a:defRPr/>
            </a:pPr>
            <a:r>
              <a:rPr lang="en-US" sz="1800" dirty="0">
                <a:solidFill>
                  <a:srgbClr val="263746"/>
                </a:solidFill>
                <a:latin typeface="Franklin Gothic Book" panose="020B0503020102020204" pitchFamily="34" charset="0"/>
              </a:rPr>
              <a:t>Looking for tax savings</a:t>
            </a:r>
          </a:p>
          <a:p>
            <a:pPr>
              <a:lnSpc>
                <a:spcPct val="130000"/>
              </a:lnSpc>
              <a:buBlip>
                <a:blip r:embed="rId3"/>
              </a:buBlip>
              <a:defRPr/>
            </a:pPr>
            <a:r>
              <a:rPr lang="en-US" sz="1800" dirty="0">
                <a:solidFill>
                  <a:srgbClr val="263746"/>
                </a:solidFill>
                <a:latin typeface="Franklin Gothic Book" panose="020B0503020102020204" pitchFamily="34" charset="0"/>
              </a:rPr>
              <a:t>Credit ready buyer</a:t>
            </a:r>
          </a:p>
          <a:p>
            <a:pPr>
              <a:lnSpc>
                <a:spcPct val="130000"/>
              </a:lnSpc>
              <a:buBlip>
                <a:blip r:embed="rId3"/>
              </a:buBlip>
              <a:defRPr/>
            </a:pPr>
            <a:r>
              <a:rPr lang="en-US" sz="1800" dirty="0">
                <a:solidFill>
                  <a:srgbClr val="263746"/>
                </a:solidFill>
                <a:latin typeface="Franklin Gothic Book" panose="020B0503020102020204" pitchFamily="34" charset="0"/>
              </a:rPr>
              <a:t>Needs more income each month</a:t>
            </a:r>
            <a:endParaRPr lang="en-US" sz="1800" dirty="0">
              <a:latin typeface="Franklin Gothic Book" panose="020B0503020102020204" pitchFamily="34" charset="0"/>
            </a:endParaRPr>
          </a:p>
          <a:p>
            <a:pPr>
              <a:lnSpc>
                <a:spcPct val="130000"/>
              </a:lnSpc>
              <a:buBlip>
                <a:blip r:embed="rId3"/>
              </a:buBlip>
              <a:defRPr/>
            </a:pPr>
            <a:r>
              <a:rPr lang="en-US" sz="1800" dirty="0">
                <a:latin typeface="Franklin Gothic Book" panose="020B0503020102020204" pitchFamily="34" charset="0"/>
              </a:rPr>
              <a:t>Reservation fee is $300 or is waived if used with the Smart Solution product.</a:t>
            </a:r>
          </a:p>
          <a:p>
            <a:endParaRPr lang="en-US" dirty="0">
              <a:latin typeface="Franklin Gothic Demi" panose="020B0703020102020204" pitchFamily="34" charset="0"/>
            </a:endParaRP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28</a:t>
            </a:fld>
            <a:endParaRPr lang="en-US" dirty="0"/>
          </a:p>
        </p:txBody>
      </p:sp>
      <p:sp>
        <p:nvSpPr>
          <p:cNvPr id="9" name="Title 2">
            <a:extLst>
              <a:ext uri="{FF2B5EF4-FFF2-40B4-BE49-F238E27FC236}">
                <a16:creationId xmlns:a16="http://schemas.microsoft.com/office/drawing/2014/main" id="{59048BF5-7B40-44DB-B9BC-4D5E42FB4EAE}"/>
              </a:ext>
            </a:extLst>
          </p:cNvPr>
          <p:cNvSpPr txBox="1">
            <a:spLocks/>
          </p:cNvSpPr>
          <p:nvPr/>
        </p:nvSpPr>
        <p:spPr>
          <a:xfrm>
            <a:off x="937189" y="619015"/>
            <a:ext cx="8735938"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WHAT DOES A MCC CUSTOMER LOOK LIKE?</a:t>
            </a:r>
            <a:endParaRPr lang="en-US" sz="4000" dirty="0"/>
          </a:p>
        </p:txBody>
      </p:sp>
    </p:spTree>
    <p:extLst>
      <p:ext uri="{BB962C8B-B14F-4D97-AF65-F5344CB8AC3E}">
        <p14:creationId xmlns:p14="http://schemas.microsoft.com/office/powerpoint/2010/main" val="2354014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493056" y="1745545"/>
            <a:ext cx="9890263" cy="4610805"/>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buNone/>
            </a:pPr>
            <a:r>
              <a:rPr lang="en-US" altLang="en-US" sz="1900" b="1" dirty="0">
                <a:solidFill>
                  <a:schemeClr val="accent5"/>
                </a:solidFill>
                <a:latin typeface="Franklin Gothic Book" panose="020B0503020102020204" pitchFamily="34" charset="0"/>
              </a:rPr>
              <a:t>Full Loan Amount Financed:			$ 130,000.00</a:t>
            </a:r>
          </a:p>
          <a:p>
            <a:pPr>
              <a:buNone/>
            </a:pPr>
            <a:r>
              <a:rPr lang="en-US" altLang="en-US" sz="1900" b="1" dirty="0">
                <a:solidFill>
                  <a:schemeClr val="accent5"/>
                </a:solidFill>
                <a:latin typeface="Franklin Gothic Book" panose="020B0503020102020204" pitchFamily="34" charset="0"/>
              </a:rPr>
              <a:t>Interest Rate:					</a:t>
            </a:r>
            <a:r>
              <a:rPr lang="en-US" altLang="en-US" sz="1900" b="1" u="sng" dirty="0">
                <a:solidFill>
                  <a:schemeClr val="accent5"/>
                </a:solidFill>
                <a:latin typeface="Franklin Gothic Book" panose="020B0503020102020204" pitchFamily="34" charset="0"/>
              </a:rPr>
              <a:t>X            4.00% </a:t>
            </a:r>
          </a:p>
          <a:p>
            <a:pPr>
              <a:buNone/>
            </a:pPr>
            <a:r>
              <a:rPr lang="en-US" altLang="en-US" sz="1900" b="1" dirty="0">
                <a:solidFill>
                  <a:schemeClr val="accent5"/>
                </a:solidFill>
                <a:latin typeface="Franklin Gothic Book" panose="020B0503020102020204" pitchFamily="34" charset="0"/>
              </a:rPr>
              <a:t>	 Annual Mortgage Interest 			$     5,260.00</a:t>
            </a:r>
          </a:p>
          <a:p>
            <a:pPr>
              <a:buNone/>
            </a:pPr>
            <a:r>
              <a:rPr lang="en-US" altLang="en-US" sz="1900" b="1" dirty="0">
                <a:solidFill>
                  <a:schemeClr val="accent5"/>
                </a:solidFill>
                <a:latin typeface="Franklin Gothic Book" panose="020B0503020102020204" pitchFamily="34" charset="0"/>
              </a:rPr>
              <a:t>MCC Percentage</a:t>
            </a:r>
          </a:p>
          <a:p>
            <a:pPr>
              <a:buNone/>
            </a:pPr>
            <a:r>
              <a:rPr lang="en-US" altLang="en-US" sz="1900" b="1" dirty="0">
                <a:solidFill>
                  <a:schemeClr val="accent5"/>
                </a:solidFill>
                <a:latin typeface="Franklin Gothic Book" panose="020B0503020102020204" pitchFamily="34" charset="0"/>
              </a:rPr>
              <a:t>			 				</a:t>
            </a:r>
            <a:r>
              <a:rPr lang="en-US" altLang="en-US" sz="1900" b="1" u="sng" dirty="0">
                <a:solidFill>
                  <a:schemeClr val="accent5"/>
                </a:solidFill>
                <a:latin typeface="Franklin Gothic Book" panose="020B0503020102020204" pitchFamily="34" charset="0"/>
              </a:rPr>
              <a:t>X               40%</a:t>
            </a:r>
            <a:endParaRPr lang="en-US" altLang="en-US" sz="1900" b="1" dirty="0">
              <a:solidFill>
                <a:schemeClr val="accent5"/>
              </a:solidFill>
              <a:latin typeface="Franklin Gothic Book" panose="020B0503020102020204" pitchFamily="34" charset="0"/>
            </a:endParaRPr>
          </a:p>
          <a:p>
            <a:pPr>
              <a:buNone/>
            </a:pPr>
            <a:r>
              <a:rPr lang="en-US" altLang="en-US" sz="1900" b="1" dirty="0">
                <a:solidFill>
                  <a:schemeClr val="accent5"/>
                </a:solidFill>
                <a:latin typeface="Franklin Gothic Book" panose="020B0503020102020204" pitchFamily="34" charset="0"/>
              </a:rPr>
              <a:t>		  				     =    $      2,080.00*</a:t>
            </a:r>
          </a:p>
          <a:p>
            <a:pPr algn="ctr">
              <a:spcBef>
                <a:spcPct val="50000"/>
              </a:spcBef>
              <a:buFontTx/>
              <a:buNone/>
            </a:pPr>
            <a:r>
              <a:rPr lang="en-US" altLang="en-US" sz="1900" b="1" dirty="0">
                <a:solidFill>
                  <a:schemeClr val="accent1"/>
                </a:solidFill>
                <a:latin typeface="Franklin Gothic Book" panose="020B0503020102020204" pitchFamily="34" charset="0"/>
              </a:rPr>
              <a:t>2 Ways to take credit: Annually or Monthly</a:t>
            </a:r>
          </a:p>
          <a:p>
            <a:pPr algn="ctr">
              <a:buNone/>
            </a:pPr>
            <a:r>
              <a:rPr lang="en-US" altLang="en-US" sz="1900" b="1" dirty="0">
                <a:solidFill>
                  <a:schemeClr val="accent1"/>
                </a:solidFill>
                <a:latin typeface="Franklin Gothic Book" panose="020B0503020102020204" pitchFamily="34" charset="0"/>
              </a:rPr>
              <a:t>Monthly Savings = $166.66</a:t>
            </a:r>
          </a:p>
          <a:p>
            <a:pPr algn="ctr">
              <a:buFontTx/>
              <a:buNone/>
            </a:pPr>
            <a:r>
              <a:rPr lang="en-US" altLang="en-US" sz="1900" b="1" dirty="0">
                <a:solidFill>
                  <a:schemeClr val="accent1"/>
                </a:solidFill>
                <a:latin typeface="Franklin Gothic Book" panose="020B0503020102020204" pitchFamily="34" charset="0"/>
              </a:rPr>
              <a:t>You claim 60% of the Mortgage Interest &amp; reduce your tax liability by $2,000 on your federal tax returns.</a:t>
            </a:r>
          </a:p>
          <a:p>
            <a:pPr>
              <a:lnSpc>
                <a:spcPct val="90000"/>
              </a:lnSpc>
              <a:spcBef>
                <a:spcPct val="0"/>
              </a:spcBef>
              <a:buFontTx/>
              <a:buNone/>
            </a:pPr>
            <a:endParaRPr lang="en-US" sz="1900" dirty="0">
              <a:latin typeface="Franklin Gothic Book" panose="020B0503020102020204" pitchFamily="34" charset="0"/>
            </a:endParaRPr>
          </a:p>
          <a:p>
            <a:pPr>
              <a:lnSpc>
                <a:spcPct val="90000"/>
              </a:lnSpc>
              <a:spcBef>
                <a:spcPct val="0"/>
              </a:spcBef>
              <a:buFontTx/>
              <a:buNone/>
            </a:pPr>
            <a:r>
              <a:rPr lang="en-US" sz="1900" dirty="0">
                <a:latin typeface="Franklin Gothic Book" panose="020B0503020102020204" pitchFamily="34" charset="0"/>
              </a:rPr>
              <a:t>*</a:t>
            </a:r>
            <a:r>
              <a:rPr lang="en-US" sz="1900" i="1" dirty="0">
                <a:latin typeface="Franklin Gothic Book" panose="020B0503020102020204" pitchFamily="34" charset="0"/>
              </a:rPr>
              <a:t>Maximum annual tax credit per IRS = $2000.  In this example funds remain, and they can be rolled into the next year.</a:t>
            </a:r>
          </a:p>
          <a:p>
            <a:endParaRPr lang="en-US" dirty="0">
              <a:latin typeface="Franklin Gothic Demi" panose="020B0703020102020204" pitchFamily="34" charset="0"/>
            </a:endParaRP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29</a:t>
            </a:fld>
            <a:endParaRPr lang="en-US" dirty="0"/>
          </a:p>
        </p:txBody>
      </p:sp>
      <p:sp>
        <p:nvSpPr>
          <p:cNvPr id="7" name="Title 2">
            <a:extLst>
              <a:ext uri="{FF2B5EF4-FFF2-40B4-BE49-F238E27FC236}">
                <a16:creationId xmlns:a16="http://schemas.microsoft.com/office/drawing/2014/main" id="{7D58B036-DDAC-46DA-A6DC-8FB77E430CEE}"/>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BENEFITS TO THE BORROWER</a:t>
            </a:r>
            <a:endParaRPr lang="en-US" sz="4000" dirty="0"/>
          </a:p>
        </p:txBody>
      </p:sp>
    </p:spTree>
    <p:extLst>
      <p:ext uri="{BB962C8B-B14F-4D97-AF65-F5344CB8AC3E}">
        <p14:creationId xmlns:p14="http://schemas.microsoft.com/office/powerpoint/2010/main" val="2509160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199" y="1828800"/>
            <a:ext cx="8253101" cy="4892674"/>
          </a:xfrm>
        </p:spPr>
        <p:txBody>
          <a:bodyPr>
            <a:normAutofit fontScale="62500" lnSpcReduction="20000"/>
          </a:bodyPr>
          <a:lstStyle/>
          <a:p>
            <a:pPr>
              <a:lnSpc>
                <a:spcPct val="150000"/>
              </a:lnSpc>
              <a:buBlip>
                <a:blip r:embed="rId2"/>
              </a:buBlip>
              <a:defRPr/>
            </a:pPr>
            <a:r>
              <a:rPr lang="en-US" dirty="0">
                <a:latin typeface="Franklin Gothic Book" panose="020B0503020102020204" pitchFamily="34" charset="0"/>
              </a:rPr>
              <a:t>First-time homebuyers or persons who have not owned a principal interest in a residence in the past 3 years, unless purchasing in a Target County or Borrower is a qualified Veteran (active or honorably discharged).</a:t>
            </a:r>
          </a:p>
          <a:p>
            <a:pPr marL="0" indent="0">
              <a:lnSpc>
                <a:spcPct val="150000"/>
              </a:lnSpc>
              <a:buNone/>
              <a:defRPr/>
            </a:pPr>
            <a:endParaRPr lang="en-US" dirty="0">
              <a:latin typeface="Franklin Gothic Book" panose="020B0503020102020204" pitchFamily="34" charset="0"/>
            </a:endParaRPr>
          </a:p>
          <a:p>
            <a:pPr>
              <a:lnSpc>
                <a:spcPct val="150000"/>
              </a:lnSpc>
              <a:buBlip>
                <a:blip r:embed="rId2"/>
              </a:buBlip>
              <a:defRPr/>
            </a:pPr>
            <a:r>
              <a:rPr lang="en-US" dirty="0">
                <a:latin typeface="Franklin Gothic Book" panose="020B0503020102020204" pitchFamily="34" charset="0"/>
              </a:rPr>
              <a:t>Households that meet the income guidelines based on county &amp; # of persons within the household.  Current household income ranges are between $60,000-$103,460 and are subject to change, typically on an annual basis.</a:t>
            </a:r>
          </a:p>
          <a:p>
            <a:pPr marL="0" indent="0">
              <a:lnSpc>
                <a:spcPct val="150000"/>
              </a:lnSpc>
              <a:buNone/>
              <a:defRPr/>
            </a:pPr>
            <a:endParaRPr lang="en-US" dirty="0">
              <a:latin typeface="Franklin Gothic Book" panose="020B0503020102020204" pitchFamily="34" charset="0"/>
            </a:endParaRPr>
          </a:p>
          <a:p>
            <a:pPr>
              <a:lnSpc>
                <a:spcPct val="150000"/>
              </a:lnSpc>
              <a:buBlip>
                <a:blip r:embed="rId2"/>
              </a:buBlip>
              <a:defRPr/>
            </a:pPr>
            <a:r>
              <a:rPr lang="en-US" dirty="0">
                <a:latin typeface="Franklin Gothic Book" panose="020B0503020102020204" pitchFamily="34" charset="0"/>
              </a:rPr>
              <a:t>Needs down payment and/or closing cost assistance.</a:t>
            </a:r>
          </a:p>
          <a:p>
            <a:endParaRPr lang="en-US" dirty="0"/>
          </a:p>
        </p:txBody>
      </p:sp>
      <p:sp>
        <p:nvSpPr>
          <p:cNvPr id="4" name="Slide Number Placeholder 3"/>
          <p:cNvSpPr>
            <a:spLocks noGrp="1"/>
          </p:cNvSpPr>
          <p:nvPr>
            <p:ph type="sldNum" sz="quarter" idx="12"/>
          </p:nvPr>
        </p:nvSpPr>
        <p:spPr/>
        <p:txBody>
          <a:bodyPr/>
          <a:lstStyle/>
          <a:p>
            <a:fld id="{80F8A059-2282-4FDC-A11B-9ED4658D98C4}" type="slidenum">
              <a:rPr lang="en-US" smtClean="0">
                <a:solidFill>
                  <a:prstClr val="black">
                    <a:tint val="75000"/>
                  </a:prstClr>
                </a:solidFill>
              </a:rPr>
              <a:pPr/>
              <a:t>3</a:t>
            </a:fld>
            <a:endParaRPr lang="en-US" dirty="0">
              <a:solidFill>
                <a:prstClr val="black">
                  <a:tint val="75000"/>
                </a:prstClr>
              </a:solidFill>
            </a:endParaRPr>
          </a:p>
        </p:txBody>
      </p:sp>
      <p:sp>
        <p:nvSpPr>
          <p:cNvPr id="6" name="Title 2">
            <a:extLst>
              <a:ext uri="{FF2B5EF4-FFF2-40B4-BE49-F238E27FC236}">
                <a16:creationId xmlns:a16="http://schemas.microsoft.com/office/drawing/2014/main" id="{23A2BC09-6BEB-4661-90DB-7C4D16B68C11}"/>
              </a:ext>
            </a:extLst>
          </p:cNvPr>
          <p:cNvSpPr txBox="1">
            <a:spLocks/>
          </p:cNvSpPr>
          <p:nvPr/>
        </p:nvSpPr>
        <p:spPr>
          <a:xfrm>
            <a:off x="937901" y="431008"/>
            <a:ext cx="9296400"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WHO IS ELIGIBLE?</a:t>
            </a:r>
            <a:endParaRPr lang="en-US" sz="4000" dirty="0"/>
          </a:p>
        </p:txBody>
      </p:sp>
    </p:spTree>
    <p:extLst>
      <p:ext uri="{BB962C8B-B14F-4D97-AF65-F5344CB8AC3E}">
        <p14:creationId xmlns:p14="http://schemas.microsoft.com/office/powerpoint/2010/main" val="286075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700292" y="1721629"/>
            <a:ext cx="8791416" cy="5288642"/>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30000"/>
              </a:lnSpc>
              <a:buBlip>
                <a:blip r:embed="rId3"/>
              </a:buBlip>
              <a:defRPr/>
            </a:pPr>
            <a:r>
              <a:rPr lang="en-US" sz="1800" dirty="0">
                <a:latin typeface="Franklin Gothic Book" panose="020B0503020102020204" pitchFamily="34" charset="0"/>
              </a:rPr>
              <a:t>Meets household income limit based on county and number of persons in the household.</a:t>
            </a:r>
          </a:p>
          <a:p>
            <a:pPr>
              <a:lnSpc>
                <a:spcPct val="130000"/>
              </a:lnSpc>
              <a:buBlip>
                <a:blip r:embed="rId3"/>
              </a:buBlip>
              <a:defRPr/>
            </a:pPr>
            <a:endParaRPr lang="en-US" sz="1800" dirty="0">
              <a:latin typeface="Franklin Gothic Book" panose="020B0503020102020204" pitchFamily="34" charset="0"/>
            </a:endParaRPr>
          </a:p>
          <a:p>
            <a:pPr>
              <a:lnSpc>
                <a:spcPct val="130000"/>
              </a:lnSpc>
              <a:buBlip>
                <a:blip r:embed="rId3"/>
              </a:buBlip>
              <a:defRPr/>
            </a:pPr>
            <a:r>
              <a:rPr lang="en-US" sz="1800" dirty="0">
                <a:latin typeface="Franklin Gothic Book" panose="020B0503020102020204" pitchFamily="34" charset="0"/>
              </a:rPr>
              <a:t>Cost of the home must be within the maximum permissible acquisition limit based on the county in which the property is located:</a:t>
            </a:r>
          </a:p>
          <a:p>
            <a:pPr>
              <a:lnSpc>
                <a:spcPct val="130000"/>
              </a:lnSpc>
              <a:buBlip>
                <a:blip r:embed="rId3"/>
              </a:buBlip>
              <a:defRPr/>
            </a:pPr>
            <a:endParaRPr lang="en-US" sz="1800" dirty="0">
              <a:latin typeface="Franklin Gothic Book" panose="020B0503020102020204" pitchFamily="34" charset="0"/>
            </a:endParaRPr>
          </a:p>
          <a:p>
            <a:pPr lvl="1">
              <a:lnSpc>
                <a:spcPct val="130000"/>
              </a:lnSpc>
              <a:buBlip>
                <a:blip r:embed="rId3"/>
              </a:buBlip>
              <a:defRPr/>
            </a:pPr>
            <a:r>
              <a:rPr lang="en-US" dirty="0">
                <a:latin typeface="Franklin Gothic Book" panose="020B0503020102020204" pitchFamily="34" charset="0"/>
              </a:rPr>
              <a:t>Acquisition limit for Target area: 		$309,000</a:t>
            </a:r>
          </a:p>
          <a:p>
            <a:pPr lvl="1">
              <a:lnSpc>
                <a:spcPct val="130000"/>
              </a:lnSpc>
              <a:buBlip>
                <a:blip r:embed="rId3"/>
              </a:buBlip>
              <a:defRPr/>
            </a:pPr>
            <a:r>
              <a:rPr lang="en-US" dirty="0">
                <a:latin typeface="Franklin Gothic Book" panose="020B0503020102020204" pitchFamily="34" charset="0"/>
              </a:rPr>
              <a:t>Acquisition limit for Non-target area: 		$258,000</a:t>
            </a:r>
          </a:p>
          <a:p>
            <a:pPr marL="457200" lvl="1" indent="0">
              <a:lnSpc>
                <a:spcPct val="130000"/>
              </a:lnSpc>
              <a:buNone/>
              <a:defRPr/>
            </a:pPr>
            <a:endParaRPr lang="en-US" dirty="0">
              <a:latin typeface="Franklin Gothic Book" panose="020B0503020102020204" pitchFamily="34" charset="0"/>
            </a:endParaRPr>
          </a:p>
          <a:p>
            <a:pPr>
              <a:lnSpc>
                <a:spcPct val="130000"/>
              </a:lnSpc>
              <a:buBlip>
                <a:blip r:embed="rId3"/>
              </a:buBlip>
              <a:defRPr/>
            </a:pPr>
            <a:r>
              <a:rPr lang="en-US" sz="1800" dirty="0">
                <a:latin typeface="Franklin Gothic Book" panose="020B0503020102020204" pitchFamily="34" charset="0"/>
              </a:rPr>
              <a:t>Pre-Purchase Homebuyer Education is Required upfront (Online education is permitted).</a:t>
            </a:r>
          </a:p>
          <a:p>
            <a:endParaRPr lang="en-US" dirty="0">
              <a:latin typeface="Franklin Gothic Demi" panose="020B0703020102020204" pitchFamily="34" charset="0"/>
            </a:endParaRP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30</a:t>
            </a:fld>
            <a:endParaRPr lang="en-US" dirty="0"/>
          </a:p>
        </p:txBody>
      </p:sp>
      <p:sp>
        <p:nvSpPr>
          <p:cNvPr id="7" name="Title 2">
            <a:extLst>
              <a:ext uri="{FF2B5EF4-FFF2-40B4-BE49-F238E27FC236}">
                <a16:creationId xmlns:a16="http://schemas.microsoft.com/office/drawing/2014/main" id="{97AD7DAB-1942-4EF1-87B2-4335438CD498}"/>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MCC GUIDELINES</a:t>
            </a:r>
            <a:endParaRPr lang="en-US" sz="4000" dirty="0"/>
          </a:p>
        </p:txBody>
      </p:sp>
    </p:spTree>
    <p:extLst>
      <p:ext uri="{BB962C8B-B14F-4D97-AF65-F5344CB8AC3E}">
        <p14:creationId xmlns:p14="http://schemas.microsoft.com/office/powerpoint/2010/main" val="671832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636198" y="2003639"/>
            <a:ext cx="8919604" cy="4260428"/>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30000"/>
              </a:lnSpc>
              <a:buBlip>
                <a:blip r:embed="rId3"/>
              </a:buBlip>
              <a:defRPr/>
            </a:pPr>
            <a:r>
              <a:rPr lang="en-US" sz="1800" dirty="0">
                <a:latin typeface="Franklin Gothic Book" panose="020B0503020102020204" pitchFamily="34" charset="0"/>
              </a:rPr>
              <a:t>Property must be owner-occupied as the principal residence (NO Investment Properties allowed)</a:t>
            </a:r>
          </a:p>
          <a:p>
            <a:pPr>
              <a:lnSpc>
                <a:spcPct val="130000"/>
              </a:lnSpc>
              <a:buBlip>
                <a:blip r:embed="rId3"/>
              </a:buBlip>
              <a:defRPr/>
            </a:pPr>
            <a:r>
              <a:rPr lang="en-US" sz="1800" dirty="0">
                <a:latin typeface="Franklin Gothic Book" panose="020B0503020102020204" pitchFamily="34" charset="0"/>
              </a:rPr>
              <a:t>Single family detached</a:t>
            </a:r>
          </a:p>
          <a:p>
            <a:pPr>
              <a:lnSpc>
                <a:spcPct val="130000"/>
              </a:lnSpc>
              <a:buBlip>
                <a:blip r:embed="rId3"/>
              </a:buBlip>
              <a:defRPr/>
            </a:pPr>
            <a:r>
              <a:rPr lang="en-US" sz="1800" dirty="0">
                <a:latin typeface="Franklin Gothic Book" panose="020B0503020102020204" pitchFamily="34" charset="0"/>
              </a:rPr>
              <a:t>Fee simple townhomes</a:t>
            </a:r>
          </a:p>
          <a:p>
            <a:pPr>
              <a:lnSpc>
                <a:spcPct val="130000"/>
              </a:lnSpc>
              <a:buBlip>
                <a:blip r:embed="rId3"/>
              </a:buBlip>
              <a:defRPr/>
            </a:pPr>
            <a:r>
              <a:rPr lang="en-US" sz="1800" dirty="0">
                <a:latin typeface="Franklin Gothic Book" panose="020B0503020102020204" pitchFamily="34" charset="0"/>
              </a:rPr>
              <a:t>Condominiums that meet conforming loan product guidelines</a:t>
            </a:r>
          </a:p>
          <a:p>
            <a:pPr>
              <a:lnSpc>
                <a:spcPct val="130000"/>
              </a:lnSpc>
              <a:buBlip>
                <a:blip r:embed="rId3"/>
              </a:buBlip>
              <a:defRPr/>
            </a:pPr>
            <a:r>
              <a:rPr lang="en-US" sz="1800" dirty="0">
                <a:latin typeface="Franklin Gothic Book" panose="020B0503020102020204" pitchFamily="34" charset="0"/>
              </a:rPr>
              <a:t>Permanently affixed manufactured homes that meet FHA, VA, RD, or Fannie Mae requirements</a:t>
            </a:r>
          </a:p>
          <a:p>
            <a:pPr>
              <a:lnSpc>
                <a:spcPct val="130000"/>
              </a:lnSpc>
              <a:buBlip>
                <a:blip r:embed="rId3"/>
              </a:buBlip>
              <a:defRPr/>
            </a:pPr>
            <a:endParaRPr lang="en-US" sz="1800" dirty="0">
              <a:latin typeface="Franklin Gothic Book" panose="020B0503020102020204" pitchFamily="34" charset="0"/>
            </a:endParaRPr>
          </a:p>
          <a:p>
            <a:pPr marL="0" indent="0">
              <a:lnSpc>
                <a:spcPct val="130000"/>
              </a:lnSpc>
              <a:buNone/>
              <a:defRPr/>
            </a:pPr>
            <a:r>
              <a:rPr lang="en-US" sz="1800" i="1" dirty="0">
                <a:latin typeface="Franklin Gothic Book" panose="020B0503020102020204" pitchFamily="34" charset="0"/>
              </a:rPr>
              <a:t> Note:</a:t>
            </a:r>
            <a:r>
              <a:rPr lang="en-US" sz="1800" dirty="0">
                <a:latin typeface="Franklin Gothic Book" panose="020B0503020102020204" pitchFamily="34" charset="0"/>
              </a:rPr>
              <a:t>  Freddie Mac Manufactured Housing is not yet allowed at this time under the HFA Advantage product.</a:t>
            </a:r>
          </a:p>
          <a:p>
            <a:endParaRPr lang="en-US" dirty="0">
              <a:latin typeface="Franklin Gothic Demi" panose="020B0703020102020204" pitchFamily="34" charset="0"/>
            </a:endParaRP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31</a:t>
            </a:fld>
            <a:endParaRPr lang="en-US" dirty="0"/>
          </a:p>
        </p:txBody>
      </p:sp>
      <p:sp>
        <p:nvSpPr>
          <p:cNvPr id="7" name="Title 2">
            <a:extLst>
              <a:ext uri="{FF2B5EF4-FFF2-40B4-BE49-F238E27FC236}">
                <a16:creationId xmlns:a16="http://schemas.microsoft.com/office/drawing/2014/main" id="{0A19FE39-47A3-4E67-8543-E52A4DD41D99}"/>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MCC PROPERTY REQUIREMENTS</a:t>
            </a:r>
            <a:endParaRPr lang="en-US" sz="4000" dirty="0"/>
          </a:p>
        </p:txBody>
      </p:sp>
    </p:spTree>
    <p:extLst>
      <p:ext uri="{BB962C8B-B14F-4D97-AF65-F5344CB8AC3E}">
        <p14:creationId xmlns:p14="http://schemas.microsoft.com/office/powerpoint/2010/main" val="1541418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2328763" y="1883999"/>
            <a:ext cx="8218849" cy="4234790"/>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50000"/>
              </a:lnSpc>
              <a:buBlip>
                <a:blip r:embed="rId3"/>
              </a:buBlip>
              <a:defRPr/>
            </a:pPr>
            <a:r>
              <a:rPr lang="en-US" sz="1800" dirty="0">
                <a:solidFill>
                  <a:srgbClr val="263746"/>
                </a:solidFill>
                <a:latin typeface="Franklin Gothic Book" panose="020B0503020102020204" pitchFamily="34" charset="0"/>
              </a:rPr>
              <a:t>Reserve loan at </a:t>
            </a:r>
            <a:r>
              <a:rPr lang="en-US" sz="1800" dirty="0">
                <a:solidFill>
                  <a:srgbClr val="263746"/>
                </a:solidFill>
                <a:latin typeface="Franklin Gothic Book" panose="020B0503020102020204" pitchFamily="34" charset="0"/>
                <a:hlinkClick r:id="rId4"/>
              </a:rPr>
              <a:t>www.mshomecorp.com</a:t>
            </a:r>
            <a:r>
              <a:rPr lang="en-US" sz="1800" dirty="0">
                <a:solidFill>
                  <a:srgbClr val="263746"/>
                </a:solidFill>
                <a:latin typeface="Franklin Gothic Book" panose="020B0503020102020204" pitchFamily="34" charset="0"/>
              </a:rPr>
              <a:t> – Lenders Link</a:t>
            </a:r>
          </a:p>
          <a:p>
            <a:pPr>
              <a:lnSpc>
                <a:spcPct val="150000"/>
              </a:lnSpc>
              <a:buBlip>
                <a:blip r:embed="rId3"/>
              </a:buBlip>
              <a:defRPr/>
            </a:pPr>
            <a:endParaRPr lang="en-US" sz="1800" dirty="0">
              <a:solidFill>
                <a:srgbClr val="263746"/>
              </a:solidFill>
              <a:latin typeface="Franklin Gothic Book" panose="020B0503020102020204" pitchFamily="34" charset="0"/>
            </a:endParaRPr>
          </a:p>
          <a:p>
            <a:pPr>
              <a:lnSpc>
                <a:spcPct val="150000"/>
              </a:lnSpc>
              <a:buBlip>
                <a:blip r:embed="rId3"/>
              </a:buBlip>
              <a:defRPr/>
            </a:pPr>
            <a:r>
              <a:rPr lang="en-US" sz="1800" dirty="0">
                <a:solidFill>
                  <a:srgbClr val="263746"/>
                </a:solidFill>
                <a:latin typeface="Franklin Gothic Book" panose="020B0503020102020204" pitchFamily="34" charset="0"/>
              </a:rPr>
              <a:t>Locks are good for:</a:t>
            </a:r>
          </a:p>
          <a:p>
            <a:pPr lvl="1">
              <a:lnSpc>
                <a:spcPct val="150000"/>
              </a:lnSpc>
              <a:buBlip>
                <a:blip r:embed="rId3"/>
              </a:buBlip>
              <a:defRPr/>
            </a:pPr>
            <a:r>
              <a:rPr lang="en-US" dirty="0">
                <a:solidFill>
                  <a:srgbClr val="263746"/>
                </a:solidFill>
                <a:latin typeface="Franklin Gothic Book" panose="020B0503020102020204" pitchFamily="34" charset="0"/>
              </a:rPr>
              <a:t> 45-day locks on existing/new (less than 12 mos. never occupied) or</a:t>
            </a:r>
          </a:p>
          <a:p>
            <a:pPr lvl="1">
              <a:lnSpc>
                <a:spcPct val="150000"/>
              </a:lnSpc>
              <a:buBlip>
                <a:blip r:embed="rId3"/>
              </a:buBlip>
              <a:defRPr/>
            </a:pPr>
            <a:r>
              <a:rPr lang="en-US" dirty="0">
                <a:solidFill>
                  <a:srgbClr val="263746"/>
                </a:solidFill>
                <a:latin typeface="Franklin Gothic Book" panose="020B0503020102020204" pitchFamily="34" charset="0"/>
              </a:rPr>
              <a:t>120-day locks on proposed construction</a:t>
            </a:r>
          </a:p>
          <a:p>
            <a:pPr lvl="1">
              <a:lnSpc>
                <a:spcPct val="150000"/>
              </a:lnSpc>
              <a:buBlip>
                <a:blip r:embed="rId3"/>
              </a:buBlip>
              <a:defRPr/>
            </a:pPr>
            <a:endParaRPr lang="en-US" dirty="0">
              <a:solidFill>
                <a:srgbClr val="263746"/>
              </a:solidFill>
              <a:latin typeface="Franklin Gothic Book" panose="020B0503020102020204" pitchFamily="34" charset="0"/>
            </a:endParaRPr>
          </a:p>
          <a:p>
            <a:pPr>
              <a:lnSpc>
                <a:spcPct val="150000"/>
              </a:lnSpc>
              <a:buBlip>
                <a:blip r:embed="rId3"/>
              </a:buBlip>
              <a:defRPr/>
            </a:pPr>
            <a:r>
              <a:rPr lang="en-US" sz="1800" dirty="0">
                <a:solidFill>
                  <a:srgbClr val="263746"/>
                </a:solidFill>
                <a:latin typeface="Franklin Gothic Book" panose="020B0503020102020204" pitchFamily="34" charset="0"/>
              </a:rPr>
              <a:t>30-day extensions are available for a cost of $50 (paid online)</a:t>
            </a:r>
          </a:p>
          <a:p>
            <a:endParaRPr lang="en-US" dirty="0">
              <a:latin typeface="Franklin Gothic Demi" panose="020B0703020102020204" pitchFamily="34" charset="0"/>
            </a:endParaRP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32</a:t>
            </a:fld>
            <a:endParaRPr lang="en-US" dirty="0"/>
          </a:p>
        </p:txBody>
      </p:sp>
      <p:sp>
        <p:nvSpPr>
          <p:cNvPr id="7" name="Title 2">
            <a:extLst>
              <a:ext uri="{FF2B5EF4-FFF2-40B4-BE49-F238E27FC236}">
                <a16:creationId xmlns:a16="http://schemas.microsoft.com/office/drawing/2014/main" id="{1FA13D54-C1B6-4436-9637-98C0D845D3D4}"/>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MCC LOCK FEATURES</a:t>
            </a:r>
            <a:endParaRPr lang="en-US" sz="4000" dirty="0"/>
          </a:p>
        </p:txBody>
      </p:sp>
    </p:spTree>
    <p:extLst>
      <p:ext uri="{BB962C8B-B14F-4D97-AF65-F5344CB8AC3E}">
        <p14:creationId xmlns:p14="http://schemas.microsoft.com/office/powerpoint/2010/main" val="1011143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078976" y="1995094"/>
            <a:ext cx="10415118" cy="5288642"/>
          </a:xfrm>
          <a:prstGeom prst="rect">
            <a:avLst/>
          </a:prstGeom>
        </p:spPr>
        <p:txBody>
          <a:bodyPr vert="horz" lIns="91440" tIns="45720" rIns="91440" bIns="45720" rtlCol="0">
            <a:normAutofit fontScale="40000" lnSpcReduction="20000"/>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50000"/>
              </a:lnSpc>
              <a:buBlip>
                <a:blip r:embed="rId3"/>
              </a:buBlip>
              <a:defRPr/>
            </a:pPr>
            <a:r>
              <a:rPr lang="en-US" sz="3400" dirty="0">
                <a:solidFill>
                  <a:srgbClr val="263746"/>
                </a:solidFill>
                <a:latin typeface="Franklin Gothic Book" panose="020B0503020102020204" pitchFamily="34" charset="0"/>
              </a:rPr>
              <a:t>Lender reserves the loan through MHC’s online reservation system </a:t>
            </a:r>
            <a:r>
              <a:rPr lang="en-US" sz="3400" i="1" u="sng" dirty="0">
                <a:solidFill>
                  <a:srgbClr val="263746"/>
                </a:solidFill>
                <a:latin typeface="Franklin Gothic Book" panose="020B0503020102020204" pitchFamily="34" charset="0"/>
              </a:rPr>
              <a:t>after</a:t>
            </a:r>
            <a:r>
              <a:rPr lang="en-US" sz="3400" dirty="0">
                <a:solidFill>
                  <a:srgbClr val="263746"/>
                </a:solidFill>
                <a:latin typeface="Franklin Gothic Book" panose="020B0503020102020204" pitchFamily="34" charset="0"/>
              </a:rPr>
              <a:t> receiving the Lenders underwriting approval.</a:t>
            </a:r>
          </a:p>
          <a:p>
            <a:pPr marL="45720" indent="0">
              <a:lnSpc>
                <a:spcPct val="150000"/>
              </a:lnSpc>
              <a:buNone/>
              <a:defRPr/>
            </a:pPr>
            <a:endParaRPr lang="en-US" sz="3400" dirty="0">
              <a:solidFill>
                <a:srgbClr val="263746"/>
              </a:solidFill>
              <a:latin typeface="Franklin Gothic Book" panose="020B0503020102020204" pitchFamily="34" charset="0"/>
            </a:endParaRPr>
          </a:p>
          <a:p>
            <a:pPr>
              <a:lnSpc>
                <a:spcPct val="150000"/>
              </a:lnSpc>
              <a:buBlip>
                <a:blip r:embed="rId3"/>
              </a:buBlip>
              <a:defRPr/>
            </a:pPr>
            <a:r>
              <a:rPr lang="en-US" sz="3400" dirty="0">
                <a:solidFill>
                  <a:srgbClr val="263746"/>
                </a:solidFill>
                <a:latin typeface="Franklin Gothic Book" panose="020B0503020102020204" pitchFamily="34" charset="0"/>
              </a:rPr>
              <a:t>If using the Fannie Mae HFA Preferred product, use Special Feature codes as follows:  118 - Community Second, 782 – State Housing Authority &amp; 127 - for HFA Preferred. The Second Mortgage must be coded as a Community Second on the Fannie Mae products. The borrower would receive the 18% MI depending on the LTV &amp; MHC requires that the Lender use FHFA Home Ready 80% or below AMIs for the credit qualifying borrowers (above 80% will not be allowed). The household MCC Household income limits must still be met and reported when reserving the loan online with MHC. </a:t>
            </a:r>
          </a:p>
          <a:p>
            <a:pPr>
              <a:lnSpc>
                <a:spcPct val="150000"/>
              </a:lnSpc>
              <a:buBlip>
                <a:blip r:embed="rId3"/>
              </a:buBlip>
              <a:defRPr/>
            </a:pPr>
            <a:endParaRPr lang="en-US" sz="3400" dirty="0">
              <a:solidFill>
                <a:srgbClr val="263746"/>
              </a:solidFill>
              <a:latin typeface="Franklin Gothic Book" panose="020B0503020102020204" pitchFamily="34" charset="0"/>
            </a:endParaRPr>
          </a:p>
          <a:p>
            <a:pPr>
              <a:lnSpc>
                <a:spcPct val="150000"/>
              </a:lnSpc>
              <a:buBlip>
                <a:blip r:embed="rId3"/>
              </a:buBlip>
              <a:defRPr/>
            </a:pPr>
            <a:r>
              <a:rPr lang="en-US" sz="3400" dirty="0">
                <a:solidFill>
                  <a:srgbClr val="263746"/>
                </a:solidFill>
                <a:latin typeface="Franklin Gothic Book" panose="020B0503020102020204" pitchFamily="34" charset="0"/>
              </a:rPr>
              <a:t>If using Freddie Mac’s HFA Advantage product, select HFA Advantage under the Loan Identifier Code (LIC) section.  Using HFA Advantage allows the lender to follow only MHC’s MCC Household Income Limits and the borrower will receive the 18% reduced MI. MHC requires that the Lender use FHFA Home Possible 80% or below AMIs for the credit qualifying borrowers (above 80% will not be allowed). The household MCC Household income limits must still be met and reported when reserving the loan online with MHC. </a:t>
            </a:r>
          </a:p>
          <a:p>
            <a:pPr>
              <a:lnSpc>
                <a:spcPct val="150000"/>
              </a:lnSpc>
              <a:buBlip>
                <a:blip r:embed="rId3"/>
              </a:buBlip>
              <a:defRPr/>
            </a:pPr>
            <a:endParaRPr lang="en-US" sz="2800" dirty="0">
              <a:solidFill>
                <a:srgbClr val="263746"/>
              </a:solidFill>
            </a:endParaRP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33</a:t>
            </a:fld>
            <a:endParaRPr lang="en-US" dirty="0"/>
          </a:p>
        </p:txBody>
      </p:sp>
      <p:sp>
        <p:nvSpPr>
          <p:cNvPr id="7" name="Title 2">
            <a:extLst>
              <a:ext uri="{FF2B5EF4-FFF2-40B4-BE49-F238E27FC236}">
                <a16:creationId xmlns:a16="http://schemas.microsoft.com/office/drawing/2014/main" id="{CED64B23-9DFB-4004-83B4-9540E9C6A5C7}"/>
              </a:ext>
            </a:extLst>
          </p:cNvPr>
          <p:cNvSpPr txBox="1">
            <a:spLocks/>
          </p:cNvSpPr>
          <p:nvPr/>
        </p:nvSpPr>
        <p:spPr>
          <a:xfrm>
            <a:off x="937189" y="619015"/>
            <a:ext cx="8735938"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MCC RESERVATION AND PROCESSING STEPS</a:t>
            </a:r>
            <a:endParaRPr lang="en-US" sz="4000" dirty="0"/>
          </a:p>
        </p:txBody>
      </p:sp>
    </p:spTree>
    <p:extLst>
      <p:ext uri="{BB962C8B-B14F-4D97-AF65-F5344CB8AC3E}">
        <p14:creationId xmlns:p14="http://schemas.microsoft.com/office/powerpoint/2010/main" val="664928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617360" y="2012186"/>
            <a:ext cx="9890263" cy="5288642"/>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50000"/>
              </a:lnSpc>
              <a:buBlip>
                <a:blip r:embed="rId3"/>
              </a:buBlip>
              <a:defRPr/>
            </a:pPr>
            <a:r>
              <a:rPr lang="en-US" sz="1800" dirty="0">
                <a:solidFill>
                  <a:srgbClr val="263746"/>
                </a:solidFill>
                <a:latin typeface="Franklin Gothic Book" panose="020B0503020102020204" pitchFamily="34" charset="0"/>
              </a:rPr>
              <a:t>Lender scans and uploads required file doc.’s per the MCC Checklist.</a:t>
            </a:r>
          </a:p>
          <a:p>
            <a:pPr marL="45720" indent="0">
              <a:lnSpc>
                <a:spcPct val="150000"/>
              </a:lnSpc>
              <a:buNone/>
              <a:defRPr/>
            </a:pPr>
            <a:r>
              <a:rPr lang="en-US" sz="1800" dirty="0">
                <a:solidFill>
                  <a:srgbClr val="263746"/>
                </a:solidFill>
                <a:latin typeface="Franklin Gothic Book" panose="020B0503020102020204" pitchFamily="34" charset="0"/>
              </a:rPr>
              <a:t>	- Reservation Package</a:t>
            </a:r>
          </a:p>
          <a:p>
            <a:pPr marL="45720" indent="0">
              <a:lnSpc>
                <a:spcPct val="150000"/>
              </a:lnSpc>
              <a:buNone/>
              <a:defRPr/>
            </a:pPr>
            <a:r>
              <a:rPr lang="en-US" sz="1800" dirty="0">
                <a:solidFill>
                  <a:srgbClr val="263746"/>
                </a:solidFill>
                <a:latin typeface="Franklin Gothic Book" panose="020B0503020102020204" pitchFamily="34" charset="0"/>
              </a:rPr>
              <a:t>	- Compliance Package</a:t>
            </a:r>
          </a:p>
          <a:p>
            <a:pPr marL="45720" indent="0">
              <a:lnSpc>
                <a:spcPct val="150000"/>
              </a:lnSpc>
              <a:buNone/>
              <a:defRPr/>
            </a:pPr>
            <a:r>
              <a:rPr lang="en-US" sz="1800" dirty="0">
                <a:solidFill>
                  <a:srgbClr val="263746"/>
                </a:solidFill>
                <a:latin typeface="Franklin Gothic Book" panose="020B0503020102020204" pitchFamily="34" charset="0"/>
              </a:rPr>
              <a:t>	- Closed Loan Package. If using the Smart Solution loan, the MCC Closing Package documents are uploaded to the MCC loan, not the Smart Solution loan.  </a:t>
            </a:r>
          </a:p>
          <a:p>
            <a:pPr marL="45720" indent="0">
              <a:lnSpc>
                <a:spcPct val="150000"/>
              </a:lnSpc>
              <a:buNone/>
              <a:defRPr/>
            </a:pPr>
            <a:r>
              <a:rPr lang="en-US" sz="1800" dirty="0">
                <a:solidFill>
                  <a:srgbClr val="263746"/>
                </a:solidFill>
                <a:latin typeface="Franklin Gothic Book" panose="020B0503020102020204" pitchFamily="34" charset="0"/>
              </a:rPr>
              <a:t>After MHC approval the Lender prints the MCC Conditional Commitment.</a:t>
            </a:r>
          </a:p>
          <a:p>
            <a:pPr marL="45720" indent="0">
              <a:lnSpc>
                <a:spcPct val="150000"/>
              </a:lnSpc>
              <a:buNone/>
              <a:defRPr/>
            </a:pPr>
            <a:r>
              <a:rPr lang="en-US" sz="1800" i="1" u="sng" dirty="0">
                <a:solidFill>
                  <a:srgbClr val="263746"/>
                </a:solidFill>
                <a:latin typeface="Franklin Gothic Book" panose="020B0503020102020204" pitchFamily="34" charset="0"/>
              </a:rPr>
              <a:t>Note</a:t>
            </a:r>
            <a:r>
              <a:rPr lang="en-US" sz="1800" i="1" dirty="0">
                <a:solidFill>
                  <a:srgbClr val="263746"/>
                </a:solidFill>
                <a:latin typeface="Franklin Gothic Book" panose="020B0503020102020204" pitchFamily="34" charset="0"/>
              </a:rPr>
              <a:t>: Lender can view their pipeline, outstanding conditions &amp; delinquent documents</a:t>
            </a:r>
            <a:endParaRPr lang="en-US" sz="1800" dirty="0">
              <a:solidFill>
                <a:srgbClr val="263746"/>
              </a:solidFill>
              <a:latin typeface="Franklin Gothic Book" panose="020B0503020102020204" pitchFamily="34" charset="0"/>
            </a:endParaRPr>
          </a:p>
          <a:p>
            <a:pPr>
              <a:lnSpc>
                <a:spcPct val="150000"/>
              </a:lnSpc>
              <a:buBlip>
                <a:blip r:embed="rId3"/>
              </a:buBlip>
              <a:defRPr/>
            </a:pPr>
            <a:r>
              <a:rPr lang="en-US" sz="1800" dirty="0">
                <a:solidFill>
                  <a:srgbClr val="263746"/>
                </a:solidFill>
                <a:latin typeface="Franklin Gothic Book" panose="020B0503020102020204" pitchFamily="34" charset="0"/>
              </a:rPr>
              <a:t>Lender scans and uploads required the Closing package doc.’s, per MCC Checklist, within 30-business days from closing.  </a:t>
            </a:r>
          </a:p>
          <a:p>
            <a:endParaRPr lang="en-US" dirty="0">
              <a:latin typeface="Franklin Gothic Demi" panose="020B0703020102020204" pitchFamily="34" charset="0"/>
            </a:endParaRP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34</a:t>
            </a:fld>
            <a:endParaRPr lang="en-US" dirty="0"/>
          </a:p>
        </p:txBody>
      </p:sp>
      <p:sp>
        <p:nvSpPr>
          <p:cNvPr id="9" name="Title 2">
            <a:extLst>
              <a:ext uri="{FF2B5EF4-FFF2-40B4-BE49-F238E27FC236}">
                <a16:creationId xmlns:a16="http://schemas.microsoft.com/office/drawing/2014/main" id="{956B038F-DFD6-4A22-8E75-5F86FB0F5FC3}"/>
              </a:ext>
            </a:extLst>
          </p:cNvPr>
          <p:cNvSpPr txBox="1">
            <a:spLocks/>
          </p:cNvSpPr>
          <p:nvPr/>
        </p:nvSpPr>
        <p:spPr>
          <a:xfrm>
            <a:off x="937189" y="619015"/>
            <a:ext cx="8735938"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MCC RESERVATION AND PROCESSING STEPS</a:t>
            </a:r>
            <a:endParaRPr lang="en-US" sz="4000" dirty="0"/>
          </a:p>
        </p:txBody>
      </p:sp>
    </p:spTree>
    <p:extLst>
      <p:ext uri="{BB962C8B-B14F-4D97-AF65-F5344CB8AC3E}">
        <p14:creationId xmlns:p14="http://schemas.microsoft.com/office/powerpoint/2010/main" val="3185877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542194" y="1636170"/>
            <a:ext cx="9107612" cy="5288642"/>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50000"/>
              </a:lnSpc>
              <a:buBlip>
                <a:blip r:embed="rId3"/>
              </a:buBlip>
              <a:defRPr/>
            </a:pPr>
            <a:r>
              <a:rPr lang="en-US" sz="1800" dirty="0">
                <a:solidFill>
                  <a:srgbClr val="263746"/>
                </a:solidFill>
                <a:latin typeface="Franklin Gothic Book" panose="020B0503020102020204" pitchFamily="34" charset="0"/>
              </a:rPr>
              <a:t>Lender scans and uploads required file doc.’s per the MCC Checklist within 30- calendar days from closing.</a:t>
            </a:r>
          </a:p>
          <a:p>
            <a:pPr marL="45720" indent="0">
              <a:lnSpc>
                <a:spcPct val="150000"/>
              </a:lnSpc>
              <a:buNone/>
              <a:defRPr/>
            </a:pPr>
            <a:r>
              <a:rPr lang="en-US" sz="1800" dirty="0">
                <a:solidFill>
                  <a:srgbClr val="263746"/>
                </a:solidFill>
                <a:latin typeface="Franklin Gothic Book" panose="020B0503020102020204" pitchFamily="34" charset="0"/>
              </a:rPr>
              <a:t>	- Closed Loan Package. If using the Smart Solution loan, the MCC Closing Package documents are uploaded to the MCC loan, not the Smart Solution loan.  After MHC approval the Lender prints the MCC Conditional Commitment.</a:t>
            </a:r>
          </a:p>
          <a:p>
            <a:pPr marL="45720" indent="0">
              <a:lnSpc>
                <a:spcPct val="150000"/>
              </a:lnSpc>
              <a:buNone/>
              <a:defRPr/>
            </a:pPr>
            <a:endParaRPr lang="en-US" sz="1800" dirty="0">
              <a:solidFill>
                <a:srgbClr val="263746"/>
              </a:solidFill>
              <a:latin typeface="Franklin Gothic Book" panose="020B0503020102020204" pitchFamily="34" charset="0"/>
            </a:endParaRPr>
          </a:p>
          <a:p>
            <a:pPr marL="45720" indent="0">
              <a:lnSpc>
                <a:spcPct val="150000"/>
              </a:lnSpc>
              <a:buNone/>
              <a:defRPr/>
            </a:pPr>
            <a:r>
              <a:rPr lang="en-US" sz="1800" i="1" u="sng" dirty="0">
                <a:solidFill>
                  <a:srgbClr val="263746"/>
                </a:solidFill>
                <a:latin typeface="Franklin Gothic Book" panose="020B0503020102020204" pitchFamily="34" charset="0"/>
              </a:rPr>
              <a:t>Note</a:t>
            </a:r>
            <a:r>
              <a:rPr lang="en-US" sz="1800" i="1" dirty="0">
                <a:solidFill>
                  <a:srgbClr val="263746"/>
                </a:solidFill>
                <a:latin typeface="Franklin Gothic Book" panose="020B0503020102020204" pitchFamily="34" charset="0"/>
              </a:rPr>
              <a:t>: Lender can view their pipeline, outstanding conditions &amp; delinquent documents</a:t>
            </a:r>
            <a:endParaRPr lang="en-US" sz="1800" dirty="0">
              <a:solidFill>
                <a:srgbClr val="263746"/>
              </a:solidFill>
              <a:latin typeface="Franklin Gothic Book" panose="020B0503020102020204" pitchFamily="34" charset="0"/>
            </a:endParaRPr>
          </a:p>
          <a:p>
            <a:endParaRPr lang="en-US" dirty="0">
              <a:latin typeface="Franklin Gothic Demi" panose="020B0703020102020204" pitchFamily="34" charset="0"/>
            </a:endParaRP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35</a:t>
            </a:fld>
            <a:endParaRPr lang="en-US" dirty="0"/>
          </a:p>
        </p:txBody>
      </p:sp>
      <p:sp>
        <p:nvSpPr>
          <p:cNvPr id="7" name="Title 2">
            <a:extLst>
              <a:ext uri="{FF2B5EF4-FFF2-40B4-BE49-F238E27FC236}">
                <a16:creationId xmlns:a16="http://schemas.microsoft.com/office/drawing/2014/main" id="{A08A7598-2CAD-44B5-B5B1-0AC84D2A23B1}"/>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MCC CLOSING PROCESS</a:t>
            </a:r>
            <a:endParaRPr lang="en-US" sz="4000" dirty="0"/>
          </a:p>
        </p:txBody>
      </p:sp>
    </p:spTree>
    <p:extLst>
      <p:ext uri="{BB962C8B-B14F-4D97-AF65-F5344CB8AC3E}">
        <p14:creationId xmlns:p14="http://schemas.microsoft.com/office/powerpoint/2010/main" val="2085551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463537" y="1319976"/>
            <a:ext cx="9677398" cy="4776024"/>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6" name="Title 2"/>
          <p:cNvSpPr txBox="1">
            <a:spLocks/>
          </p:cNvSpPr>
          <p:nvPr/>
        </p:nvSpPr>
        <p:spPr>
          <a:xfrm>
            <a:off x="1676401" y="381001"/>
            <a:ext cx="9677399" cy="678626"/>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b="1" dirty="0">
                <a:solidFill>
                  <a:schemeClr val="accent1"/>
                </a:solidFill>
              </a:rPr>
              <a:t>	</a:t>
            </a:r>
            <a:endParaRPr lang="en-US" dirty="0"/>
          </a:p>
        </p:txBody>
      </p:sp>
      <p:sp>
        <p:nvSpPr>
          <p:cNvPr id="2" name="Slide Number Placeholder 1"/>
          <p:cNvSpPr>
            <a:spLocks noGrp="1"/>
          </p:cNvSpPr>
          <p:nvPr>
            <p:ph type="sldNum" sz="quarter" idx="12"/>
          </p:nvPr>
        </p:nvSpPr>
        <p:spPr/>
        <p:txBody>
          <a:bodyPr/>
          <a:lstStyle/>
          <a:p>
            <a:fld id="{EE065D4E-4CF5-4BDF-92E5-0F49ED5E9B3E}" type="slidenum">
              <a:rPr lang="en-US" smtClean="0"/>
              <a:t>36</a:t>
            </a:fld>
            <a:endParaRPr lang="en-US" dirty="0"/>
          </a:p>
        </p:txBody>
      </p:sp>
      <p:pic>
        <p:nvPicPr>
          <p:cNvPr id="10" name="Content Placeholder 4">
            <a:extLst>
              <a:ext uri="{FF2B5EF4-FFF2-40B4-BE49-F238E27FC236}">
                <a16:creationId xmlns:a16="http://schemas.microsoft.com/office/drawing/2014/main" id="{2D00B24F-8DE3-4733-AB46-447A59B6993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80428" y="1319976"/>
            <a:ext cx="6556299" cy="4856987"/>
          </a:xfrm>
        </p:spPr>
      </p:pic>
    </p:spTree>
    <p:extLst>
      <p:ext uri="{BB962C8B-B14F-4D97-AF65-F5344CB8AC3E}">
        <p14:creationId xmlns:p14="http://schemas.microsoft.com/office/powerpoint/2010/main" val="2498924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583177" y="2063460"/>
            <a:ext cx="9890263" cy="5288642"/>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nSpc>
                <a:spcPct val="150000"/>
              </a:lnSpc>
              <a:buNone/>
              <a:defRPr/>
            </a:pPr>
            <a:r>
              <a:rPr lang="en-US" sz="1800" b="1" dirty="0">
                <a:solidFill>
                  <a:schemeClr val="accent1"/>
                </a:solidFill>
                <a:latin typeface="Franklin Gothic Book" panose="020B0503020102020204" pitchFamily="34" charset="0"/>
              </a:rPr>
              <a:t>SMART SOLUTION SECOND MORTGAGE </a:t>
            </a:r>
          </a:p>
          <a:p>
            <a:pPr marL="45720" indent="0">
              <a:lnSpc>
                <a:spcPct val="150000"/>
              </a:lnSpc>
              <a:buNone/>
              <a:defRPr/>
            </a:pPr>
            <a:endParaRPr lang="en-US" sz="1800" dirty="0">
              <a:solidFill>
                <a:schemeClr val="accent2"/>
              </a:solidFill>
              <a:latin typeface="Franklin Gothic Book" panose="020B0503020102020204" pitchFamily="34" charset="0"/>
            </a:endParaRPr>
          </a:p>
          <a:p>
            <a:pPr>
              <a:lnSpc>
                <a:spcPct val="150000"/>
              </a:lnSpc>
              <a:buBlip>
                <a:blip r:embed="rId3"/>
              </a:buBlip>
              <a:defRPr/>
            </a:pPr>
            <a:r>
              <a:rPr lang="en-US" sz="1800" dirty="0">
                <a:solidFill>
                  <a:srgbClr val="263746"/>
                </a:solidFill>
                <a:latin typeface="Franklin Gothic Book" panose="020B0503020102020204" pitchFamily="34" charset="0"/>
              </a:rPr>
              <a:t>4.5% of the Full Loan amount is provided as a down payment 10-year amortizing second mortgage loan.</a:t>
            </a:r>
          </a:p>
          <a:p>
            <a:pPr marL="45720" indent="0">
              <a:lnSpc>
                <a:spcPct val="150000"/>
              </a:lnSpc>
              <a:buNone/>
              <a:defRPr/>
            </a:pPr>
            <a:endParaRPr lang="en-US" sz="1800" dirty="0">
              <a:solidFill>
                <a:srgbClr val="263746"/>
              </a:solidFill>
              <a:latin typeface="Franklin Gothic Book" panose="020B0503020102020204" pitchFamily="34" charset="0"/>
            </a:endParaRPr>
          </a:p>
          <a:p>
            <a:pPr>
              <a:lnSpc>
                <a:spcPct val="150000"/>
              </a:lnSpc>
              <a:buBlip>
                <a:blip r:embed="rId3"/>
              </a:buBlip>
              <a:defRPr/>
            </a:pPr>
            <a:r>
              <a:rPr lang="en-US" sz="1800" dirty="0">
                <a:solidFill>
                  <a:srgbClr val="263746"/>
                </a:solidFill>
                <a:latin typeface="Franklin Gothic Book" panose="020B0503020102020204" pitchFamily="34" charset="0"/>
              </a:rPr>
              <a:t>Second Mortgage rate matches as the first mortgage interest rate (rates subject to change daily).</a:t>
            </a:r>
          </a:p>
          <a:p>
            <a:endParaRPr lang="en-US" dirty="0">
              <a:latin typeface="Franklin Gothic Demi" panose="020B0703020102020204" pitchFamily="34" charset="0"/>
            </a:endParaRP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37</a:t>
            </a:fld>
            <a:endParaRPr lang="en-US" dirty="0"/>
          </a:p>
        </p:txBody>
      </p:sp>
      <p:sp>
        <p:nvSpPr>
          <p:cNvPr id="7" name="Title 2">
            <a:extLst>
              <a:ext uri="{FF2B5EF4-FFF2-40B4-BE49-F238E27FC236}">
                <a16:creationId xmlns:a16="http://schemas.microsoft.com/office/drawing/2014/main" id="{1B469F98-EE00-4E84-8EA5-91D46080213C}"/>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Down payment help</a:t>
            </a:r>
            <a:endParaRPr lang="en-US" sz="4000" dirty="0"/>
          </a:p>
        </p:txBody>
      </p:sp>
    </p:spTree>
    <p:extLst>
      <p:ext uri="{BB962C8B-B14F-4D97-AF65-F5344CB8AC3E}">
        <p14:creationId xmlns:p14="http://schemas.microsoft.com/office/powerpoint/2010/main" val="3168169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925008" y="2435552"/>
            <a:ext cx="8962333" cy="3452501"/>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50000"/>
              </a:lnSpc>
              <a:buBlip>
                <a:blip r:embed="rId3"/>
              </a:buBlip>
              <a:defRPr/>
            </a:pPr>
            <a:r>
              <a:rPr lang="en-US" sz="1800" dirty="0">
                <a:solidFill>
                  <a:srgbClr val="263746"/>
                </a:solidFill>
                <a:latin typeface="Franklin Gothic Book" panose="020B0503020102020204" pitchFamily="34" charset="0"/>
              </a:rPr>
              <a:t>640 or above credit score is required for all loan types</a:t>
            </a:r>
          </a:p>
          <a:p>
            <a:pPr>
              <a:lnSpc>
                <a:spcPct val="150000"/>
              </a:lnSpc>
              <a:buBlip>
                <a:blip r:embed="rId3"/>
              </a:buBlip>
              <a:defRPr/>
            </a:pPr>
            <a:r>
              <a:rPr lang="en-US" sz="1800" dirty="0">
                <a:solidFill>
                  <a:srgbClr val="263746"/>
                </a:solidFill>
                <a:latin typeface="Franklin Gothic Book" panose="020B0503020102020204" pitchFamily="34" charset="0"/>
              </a:rPr>
              <a:t>Household income up to $95,000 unless using the Freddie Mac HFA Advantage program.  If Freddie Mac product is used, the credit qualifying borrowers combined income cannot exceed 80% of AMI set by FHFA.</a:t>
            </a:r>
          </a:p>
          <a:p>
            <a:pPr>
              <a:lnSpc>
                <a:spcPct val="150000"/>
              </a:lnSpc>
              <a:buBlip>
                <a:blip r:embed="rId3"/>
              </a:buBlip>
              <a:defRPr/>
            </a:pPr>
            <a:r>
              <a:rPr lang="en-US" sz="1800" dirty="0">
                <a:solidFill>
                  <a:srgbClr val="263746"/>
                </a:solidFill>
                <a:latin typeface="Franklin Gothic Book" panose="020B0503020102020204" pitchFamily="34" charset="0"/>
              </a:rPr>
              <a:t>Needs cash for down payment &amp; closing costs</a:t>
            </a:r>
          </a:p>
          <a:p>
            <a:pPr>
              <a:lnSpc>
                <a:spcPct val="150000"/>
              </a:lnSpc>
              <a:buBlip>
                <a:blip r:embed="rId3"/>
              </a:buBlip>
              <a:defRPr/>
            </a:pPr>
            <a:r>
              <a:rPr lang="en-US" sz="1800" dirty="0">
                <a:solidFill>
                  <a:srgbClr val="263746"/>
                </a:solidFill>
                <a:latin typeface="Franklin Gothic Book" panose="020B0503020102020204" pitchFamily="34" charset="0"/>
              </a:rPr>
              <a:t>Looking for a 30-year fixed rate mortgage</a:t>
            </a:r>
          </a:p>
          <a:p>
            <a:pPr>
              <a:lnSpc>
                <a:spcPct val="150000"/>
              </a:lnSpc>
              <a:buBlip>
                <a:blip r:embed="rId3"/>
              </a:buBlip>
              <a:defRPr/>
            </a:pPr>
            <a:r>
              <a:rPr lang="en-US" sz="1800" dirty="0">
                <a:solidFill>
                  <a:srgbClr val="263746"/>
                </a:solidFill>
                <a:latin typeface="Franklin Gothic Book" panose="020B0503020102020204" pitchFamily="34" charset="0"/>
              </a:rPr>
              <a:t>Does not have to be a first-time homebuyer</a:t>
            </a:r>
            <a:endParaRPr lang="en-US" sz="1800" dirty="0">
              <a:latin typeface="Franklin Gothic Book" panose="020B0503020102020204" pitchFamily="34" charset="0"/>
            </a:endParaRP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38</a:t>
            </a:fld>
            <a:endParaRPr lang="en-US" dirty="0"/>
          </a:p>
        </p:txBody>
      </p:sp>
      <p:sp>
        <p:nvSpPr>
          <p:cNvPr id="7" name="Title 2">
            <a:extLst>
              <a:ext uri="{FF2B5EF4-FFF2-40B4-BE49-F238E27FC236}">
                <a16:creationId xmlns:a16="http://schemas.microsoft.com/office/drawing/2014/main" id="{B421B300-C748-44FB-B20A-C4B323D548DE}"/>
              </a:ext>
            </a:extLst>
          </p:cNvPr>
          <p:cNvSpPr txBox="1">
            <a:spLocks/>
          </p:cNvSpPr>
          <p:nvPr/>
        </p:nvSpPr>
        <p:spPr>
          <a:xfrm>
            <a:off x="937188" y="619015"/>
            <a:ext cx="9950153"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What does a smart solution customer look like?</a:t>
            </a:r>
            <a:endParaRPr lang="en-US" sz="4000" dirty="0"/>
          </a:p>
        </p:txBody>
      </p:sp>
    </p:spTree>
    <p:extLst>
      <p:ext uri="{BB962C8B-B14F-4D97-AF65-F5344CB8AC3E}">
        <p14:creationId xmlns:p14="http://schemas.microsoft.com/office/powerpoint/2010/main" val="2634090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2019014" y="2290272"/>
            <a:ext cx="8278670" cy="4309799"/>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50000"/>
              </a:lnSpc>
              <a:buBlip>
                <a:blip r:embed="rId3"/>
              </a:buBlip>
              <a:defRPr/>
            </a:pPr>
            <a:r>
              <a:rPr lang="en-US" sz="1800" dirty="0">
                <a:solidFill>
                  <a:srgbClr val="263746"/>
                </a:solidFill>
                <a:latin typeface="Franklin Gothic Book" panose="020B0503020102020204" pitchFamily="34" charset="0"/>
              </a:rPr>
              <a:t>Cash for down payment &amp;/or closing cost assistance</a:t>
            </a:r>
          </a:p>
          <a:p>
            <a:pPr>
              <a:lnSpc>
                <a:spcPct val="150000"/>
              </a:lnSpc>
              <a:buBlip>
                <a:blip r:embed="rId3"/>
              </a:buBlip>
              <a:defRPr/>
            </a:pPr>
            <a:r>
              <a:rPr lang="en-US" sz="1800" dirty="0">
                <a:solidFill>
                  <a:srgbClr val="263746"/>
                </a:solidFill>
                <a:latin typeface="Franklin Gothic Book" panose="020B0503020102020204" pitchFamily="34" charset="0"/>
              </a:rPr>
              <a:t>30-year fixed rate mortgage</a:t>
            </a:r>
          </a:p>
          <a:p>
            <a:pPr>
              <a:lnSpc>
                <a:spcPct val="150000"/>
              </a:lnSpc>
              <a:buBlip>
                <a:blip r:embed="rId3"/>
              </a:buBlip>
              <a:defRPr/>
            </a:pPr>
            <a:r>
              <a:rPr lang="en-US" sz="1800" dirty="0">
                <a:solidFill>
                  <a:srgbClr val="263746"/>
                </a:solidFill>
                <a:latin typeface="Franklin Gothic Book" panose="020B0503020102020204" pitchFamily="34" charset="0"/>
              </a:rPr>
              <a:t>Can be Freddie Mac Conventional loan, FHA, Rural Development Guaranteed or VA loan.</a:t>
            </a:r>
          </a:p>
          <a:p>
            <a:pPr>
              <a:lnSpc>
                <a:spcPct val="150000"/>
              </a:lnSpc>
              <a:buBlip>
                <a:blip r:embed="rId3"/>
              </a:buBlip>
              <a:defRPr/>
            </a:pPr>
            <a:r>
              <a:rPr lang="en-US" sz="1800" dirty="0">
                <a:solidFill>
                  <a:srgbClr val="263746"/>
                </a:solidFill>
                <a:latin typeface="Franklin Gothic Book" panose="020B0503020102020204" pitchFamily="34" charset="0"/>
              </a:rPr>
              <a:t>Can be combined with Mortgage Credit Certificate (MCC) program for an additional tax benefit.</a:t>
            </a:r>
          </a:p>
          <a:p>
            <a:pPr>
              <a:lnSpc>
                <a:spcPct val="150000"/>
              </a:lnSpc>
              <a:buBlip>
                <a:blip r:embed="rId3"/>
              </a:buBlip>
              <a:defRPr/>
            </a:pPr>
            <a:r>
              <a:rPr lang="en-US" sz="1800" dirty="0">
                <a:solidFill>
                  <a:srgbClr val="263746"/>
                </a:solidFill>
                <a:latin typeface="Franklin Gothic Book" panose="020B0503020102020204" pitchFamily="34" charset="0"/>
              </a:rPr>
              <a:t>Competitive rates subject to change daily</a:t>
            </a:r>
          </a:p>
          <a:p>
            <a:pPr>
              <a:lnSpc>
                <a:spcPct val="150000"/>
              </a:lnSpc>
              <a:buBlip>
                <a:blip r:embed="rId3"/>
              </a:buBlip>
              <a:defRPr/>
            </a:pPr>
            <a:r>
              <a:rPr lang="en-US" sz="1800" dirty="0">
                <a:solidFill>
                  <a:srgbClr val="263746"/>
                </a:solidFill>
                <a:latin typeface="Franklin Gothic Book" panose="020B0503020102020204" pitchFamily="34" charset="0"/>
              </a:rPr>
              <a:t>18% MI if using the Freddie Mac HFA Advantage product.</a:t>
            </a: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39</a:t>
            </a:fld>
            <a:endParaRPr lang="en-US" dirty="0"/>
          </a:p>
        </p:txBody>
      </p:sp>
      <p:sp>
        <p:nvSpPr>
          <p:cNvPr id="7" name="Title 2">
            <a:extLst>
              <a:ext uri="{FF2B5EF4-FFF2-40B4-BE49-F238E27FC236}">
                <a16:creationId xmlns:a16="http://schemas.microsoft.com/office/drawing/2014/main" id="{2317D328-FD05-4EA7-A444-915DA188176F}"/>
              </a:ext>
            </a:extLst>
          </p:cNvPr>
          <p:cNvSpPr txBox="1">
            <a:spLocks/>
          </p:cNvSpPr>
          <p:nvPr/>
        </p:nvSpPr>
        <p:spPr>
          <a:xfrm>
            <a:off x="937189" y="619015"/>
            <a:ext cx="8471732"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What are the benefits to the borrower?</a:t>
            </a:r>
            <a:endParaRPr lang="en-US" sz="4000" dirty="0"/>
          </a:p>
        </p:txBody>
      </p:sp>
    </p:spTree>
    <p:extLst>
      <p:ext uri="{BB962C8B-B14F-4D97-AF65-F5344CB8AC3E}">
        <p14:creationId xmlns:p14="http://schemas.microsoft.com/office/powerpoint/2010/main" val="3846851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8752" y="1646238"/>
            <a:ext cx="9910985" cy="4892674"/>
          </a:xfrm>
        </p:spPr>
        <p:txBody>
          <a:bodyPr>
            <a:normAutofit fontScale="55000" lnSpcReduction="20000"/>
          </a:bodyPr>
          <a:lstStyle/>
          <a:p>
            <a:pPr>
              <a:lnSpc>
                <a:spcPct val="150000"/>
              </a:lnSpc>
              <a:buBlip>
                <a:blip r:embed="rId2"/>
              </a:buBlip>
              <a:defRPr/>
            </a:pPr>
            <a:r>
              <a:rPr lang="en-US" sz="3300" dirty="0">
                <a:latin typeface="Franklin Gothic Book" panose="020B0503020102020204" pitchFamily="34" charset="0"/>
              </a:rPr>
              <a:t>Home buyers who meet the conforming credit requirements established by FHA, VA, RD Guaranteed Program, Fannie Mae or Freddie Mac, including those agencies HFA products &amp; any applicable MRB Servicer overlay requirements.  If doing a Fannie or Freddie Mac loan, the credit qualifying borrowers must be at or below 80% of the AMI set by FHFA, regardless of those agency’s programs.  No exceptions.</a:t>
            </a:r>
          </a:p>
          <a:p>
            <a:pPr marL="0" indent="0">
              <a:lnSpc>
                <a:spcPct val="150000"/>
              </a:lnSpc>
              <a:buNone/>
              <a:defRPr/>
            </a:pPr>
            <a:endParaRPr lang="en-US" sz="1500" dirty="0">
              <a:latin typeface="Franklin Gothic Book" panose="020B0503020102020204" pitchFamily="34" charset="0"/>
            </a:endParaRPr>
          </a:p>
          <a:p>
            <a:pPr>
              <a:lnSpc>
                <a:spcPct val="150000"/>
              </a:lnSpc>
              <a:buBlip>
                <a:blip r:embed="rId2"/>
              </a:buBlip>
              <a:defRPr/>
            </a:pPr>
            <a:r>
              <a:rPr lang="en-US" sz="3300" dirty="0">
                <a:latin typeface="Franklin Gothic Book" panose="020B0503020102020204" pitchFamily="34" charset="0"/>
              </a:rPr>
              <a:t>Must be or  intend to become a resident of MS and U. S. citizen or an Alien admitted for permanent residency.</a:t>
            </a:r>
          </a:p>
          <a:p>
            <a:pPr marL="0" indent="0">
              <a:lnSpc>
                <a:spcPct val="150000"/>
              </a:lnSpc>
              <a:buNone/>
              <a:defRPr/>
            </a:pPr>
            <a:endParaRPr lang="en-US" sz="1500" dirty="0">
              <a:latin typeface="Franklin Gothic Book" panose="020B0503020102020204" pitchFamily="34" charset="0"/>
            </a:endParaRPr>
          </a:p>
          <a:p>
            <a:pPr>
              <a:lnSpc>
                <a:spcPct val="150000"/>
              </a:lnSpc>
              <a:buBlip>
                <a:blip r:embed="rId2"/>
              </a:buBlip>
              <a:defRPr/>
            </a:pPr>
            <a:r>
              <a:rPr lang="en-US" sz="3300" dirty="0">
                <a:latin typeface="Franklin Gothic Book" panose="020B0503020102020204" pitchFamily="34" charset="0"/>
              </a:rPr>
              <a:t>Credit score depends on the conforming loan product type regulations &amp; any potential Servicer overlays.  Example: Standard Mortgage Corporation (SMC)  has a minimum  FICO score of 640 and they require a minimum of 3 scores. SMC  also has a maximum 50% DTI.</a:t>
            </a:r>
          </a:p>
          <a:p>
            <a:endParaRPr lang="en-US" dirty="0"/>
          </a:p>
        </p:txBody>
      </p:sp>
      <p:sp>
        <p:nvSpPr>
          <p:cNvPr id="4" name="Slide Number Placeholder 3"/>
          <p:cNvSpPr>
            <a:spLocks noGrp="1"/>
          </p:cNvSpPr>
          <p:nvPr>
            <p:ph type="sldNum" sz="quarter" idx="12"/>
          </p:nvPr>
        </p:nvSpPr>
        <p:spPr/>
        <p:txBody>
          <a:bodyPr/>
          <a:lstStyle/>
          <a:p>
            <a:fld id="{80F8A059-2282-4FDC-A11B-9ED4658D98C4}" type="slidenum">
              <a:rPr lang="en-US" smtClean="0">
                <a:solidFill>
                  <a:prstClr val="black">
                    <a:tint val="75000"/>
                  </a:prstClr>
                </a:solidFill>
              </a:rPr>
              <a:pPr/>
              <a:t>4</a:t>
            </a:fld>
            <a:endParaRPr lang="en-US" dirty="0">
              <a:solidFill>
                <a:prstClr val="black">
                  <a:tint val="75000"/>
                </a:prstClr>
              </a:solidFill>
            </a:endParaRPr>
          </a:p>
        </p:txBody>
      </p:sp>
      <p:sp>
        <p:nvSpPr>
          <p:cNvPr id="6" name="Title 2">
            <a:extLst>
              <a:ext uri="{FF2B5EF4-FFF2-40B4-BE49-F238E27FC236}">
                <a16:creationId xmlns:a16="http://schemas.microsoft.com/office/drawing/2014/main" id="{12467CA9-AF25-4214-9C2B-666DA0630CF0}"/>
              </a:ext>
            </a:extLst>
          </p:cNvPr>
          <p:cNvSpPr txBox="1">
            <a:spLocks/>
          </p:cNvSpPr>
          <p:nvPr/>
        </p:nvSpPr>
        <p:spPr>
          <a:xfrm>
            <a:off x="937901" y="431008"/>
            <a:ext cx="9296400"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WHO IS ELIGIBLE?</a:t>
            </a:r>
            <a:endParaRPr lang="en-US" sz="4000" dirty="0"/>
          </a:p>
        </p:txBody>
      </p:sp>
    </p:spTree>
    <p:extLst>
      <p:ext uri="{BB962C8B-B14F-4D97-AF65-F5344CB8AC3E}">
        <p14:creationId xmlns:p14="http://schemas.microsoft.com/office/powerpoint/2010/main" val="3518433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563558" y="1790177"/>
            <a:ext cx="9064883" cy="4566173"/>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70000"/>
              </a:lnSpc>
              <a:buBlip>
                <a:blip r:embed="rId3"/>
              </a:buBlip>
              <a:defRPr/>
            </a:pPr>
            <a:r>
              <a:rPr lang="en-US" sz="1800" dirty="0">
                <a:solidFill>
                  <a:srgbClr val="263746"/>
                </a:solidFill>
                <a:latin typeface="Franklin Gothic Book" panose="020B0503020102020204" pitchFamily="34" charset="0"/>
              </a:rPr>
              <a:t>Borrower’s Total Debt-to-Income Ratio may NOT exceed 45%.</a:t>
            </a:r>
          </a:p>
          <a:p>
            <a:pPr>
              <a:lnSpc>
                <a:spcPct val="170000"/>
              </a:lnSpc>
              <a:buBlip>
                <a:blip r:embed="rId3"/>
              </a:buBlip>
              <a:defRPr/>
            </a:pPr>
            <a:r>
              <a:rPr lang="en-US" sz="1800" dirty="0">
                <a:solidFill>
                  <a:srgbClr val="263746"/>
                </a:solidFill>
                <a:latin typeface="Franklin Gothic Book" panose="020B0503020102020204" pitchFamily="34" charset="0"/>
              </a:rPr>
              <a:t>Must have at least 2 credit scores and lender will use the lower of the two looking at the </a:t>
            </a:r>
            <a:r>
              <a:rPr lang="en-US" sz="1800" u="sng" dirty="0">
                <a:solidFill>
                  <a:srgbClr val="263746"/>
                </a:solidFill>
                <a:latin typeface="Franklin Gothic Book" panose="020B0503020102020204" pitchFamily="34" charset="0"/>
              </a:rPr>
              <a:t>highest</a:t>
            </a:r>
            <a:r>
              <a:rPr lang="en-US" sz="1800" dirty="0">
                <a:solidFill>
                  <a:srgbClr val="263746"/>
                </a:solidFill>
                <a:latin typeface="Franklin Gothic Book" panose="020B0503020102020204" pitchFamily="34" charset="0"/>
              </a:rPr>
              <a:t> income borrower. If there are 3 the middle score may be used.</a:t>
            </a:r>
          </a:p>
          <a:p>
            <a:pPr>
              <a:lnSpc>
                <a:spcPct val="170000"/>
              </a:lnSpc>
              <a:buBlip>
                <a:blip r:embed="rId3"/>
              </a:buBlip>
              <a:defRPr/>
            </a:pPr>
            <a:r>
              <a:rPr lang="en-US" sz="1800" dirty="0">
                <a:solidFill>
                  <a:srgbClr val="263746"/>
                </a:solidFill>
                <a:latin typeface="Franklin Gothic Book" panose="020B0503020102020204" pitchFamily="34" charset="0"/>
              </a:rPr>
              <a:t>No borrower or spouse on title is allowed to have unpaid, unsatisfied or unreleased federal or state tax liens</a:t>
            </a:r>
          </a:p>
          <a:p>
            <a:pPr>
              <a:lnSpc>
                <a:spcPct val="150000"/>
              </a:lnSpc>
              <a:buBlip>
                <a:blip r:embed="rId3"/>
              </a:buBlip>
              <a:defRPr/>
            </a:pPr>
            <a:r>
              <a:rPr lang="en-US" sz="1800" dirty="0">
                <a:solidFill>
                  <a:srgbClr val="263746"/>
                </a:solidFill>
                <a:latin typeface="Franklin Gothic Book" panose="020B0503020102020204" pitchFamily="34" charset="0"/>
              </a:rPr>
              <a:t>MHC pays the lender Service Release Premiums of 2.0% on a Freddie Mac Conventional loan or 2.5% on a Government loan (FHA, VA, RD).</a:t>
            </a: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40</a:t>
            </a:fld>
            <a:endParaRPr lang="en-US" dirty="0"/>
          </a:p>
        </p:txBody>
      </p:sp>
      <p:sp>
        <p:nvSpPr>
          <p:cNvPr id="7" name="Title 2">
            <a:extLst>
              <a:ext uri="{FF2B5EF4-FFF2-40B4-BE49-F238E27FC236}">
                <a16:creationId xmlns:a16="http://schemas.microsoft.com/office/drawing/2014/main" id="{FE23EDB4-14DB-43FB-83A9-2E7711C97FC4}"/>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Smart solution guidelines</a:t>
            </a:r>
            <a:endParaRPr lang="en-US" sz="4000" dirty="0"/>
          </a:p>
        </p:txBody>
      </p:sp>
    </p:spTree>
    <p:extLst>
      <p:ext uri="{BB962C8B-B14F-4D97-AF65-F5344CB8AC3E}">
        <p14:creationId xmlns:p14="http://schemas.microsoft.com/office/powerpoint/2010/main" val="2932657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743020" y="1569358"/>
            <a:ext cx="8705959" cy="5288642"/>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70000"/>
              </a:lnSpc>
              <a:buBlip>
                <a:blip r:embed="rId3"/>
              </a:buBlip>
              <a:defRPr/>
            </a:pPr>
            <a:r>
              <a:rPr lang="en-US" sz="1800" dirty="0">
                <a:solidFill>
                  <a:srgbClr val="263746"/>
                </a:solidFill>
                <a:latin typeface="Franklin Gothic Book" panose="020B0503020102020204" pitchFamily="34" charset="0"/>
              </a:rPr>
              <a:t>Purchase loans only. Must serve as the homebuyer’s primary residence (NOT TO BE USED AS INVESTMENT PROPERTY).</a:t>
            </a:r>
          </a:p>
          <a:p>
            <a:pPr>
              <a:lnSpc>
                <a:spcPct val="170000"/>
              </a:lnSpc>
              <a:buBlip>
                <a:blip r:embed="rId3"/>
              </a:buBlip>
              <a:defRPr/>
            </a:pPr>
            <a:endParaRPr lang="en-US" sz="1800" dirty="0">
              <a:solidFill>
                <a:srgbClr val="263746"/>
              </a:solidFill>
              <a:latin typeface="Franklin Gothic Book" panose="020B0503020102020204" pitchFamily="34" charset="0"/>
            </a:endParaRPr>
          </a:p>
          <a:p>
            <a:pPr>
              <a:lnSpc>
                <a:spcPct val="170000"/>
              </a:lnSpc>
              <a:buBlip>
                <a:blip r:embed="rId3"/>
              </a:buBlip>
              <a:defRPr/>
            </a:pPr>
            <a:r>
              <a:rPr lang="en-US" sz="1800" dirty="0">
                <a:solidFill>
                  <a:srgbClr val="263746"/>
                </a:solidFill>
                <a:latin typeface="Franklin Gothic Book" panose="020B0503020102020204" pitchFamily="34" charset="0"/>
              </a:rPr>
              <a:t>Smart Solution loans are provided through MHC Participating Lenders and serviced by ServiSolutions, a Division of Alabama Housing Finance Agency (AHFA).</a:t>
            </a:r>
          </a:p>
          <a:p>
            <a:pPr>
              <a:lnSpc>
                <a:spcPct val="170000"/>
              </a:lnSpc>
              <a:buBlip>
                <a:blip r:embed="rId3"/>
              </a:buBlip>
              <a:defRPr/>
            </a:pPr>
            <a:endParaRPr lang="en-US" sz="1800" dirty="0">
              <a:solidFill>
                <a:srgbClr val="263746"/>
              </a:solidFill>
              <a:latin typeface="Franklin Gothic Book" panose="020B0503020102020204" pitchFamily="34" charset="0"/>
            </a:endParaRPr>
          </a:p>
          <a:p>
            <a:pPr>
              <a:lnSpc>
                <a:spcPct val="170000"/>
              </a:lnSpc>
              <a:buBlip>
                <a:blip r:embed="rId3"/>
              </a:buBlip>
              <a:defRPr/>
            </a:pPr>
            <a:r>
              <a:rPr lang="en-US" sz="1800" dirty="0">
                <a:solidFill>
                  <a:srgbClr val="263746"/>
                </a:solidFill>
                <a:latin typeface="Franklin Gothic Book" panose="020B0503020102020204" pitchFamily="34" charset="0"/>
              </a:rPr>
              <a:t>Pre-Purchase Homebuyer Education is required for at least one Borrower. (Online education courses are permitted.)</a:t>
            </a: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41</a:t>
            </a:fld>
            <a:endParaRPr lang="en-US" dirty="0"/>
          </a:p>
        </p:txBody>
      </p:sp>
      <p:sp>
        <p:nvSpPr>
          <p:cNvPr id="7" name="Title 2">
            <a:extLst>
              <a:ext uri="{FF2B5EF4-FFF2-40B4-BE49-F238E27FC236}">
                <a16:creationId xmlns:a16="http://schemas.microsoft.com/office/drawing/2014/main" id="{083D7510-4ED1-4162-9A19-F63B4664ACBE}"/>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Smart solution guidelines</a:t>
            </a:r>
            <a:endParaRPr lang="en-US" sz="4000" dirty="0"/>
          </a:p>
        </p:txBody>
      </p:sp>
    </p:spTree>
    <p:extLst>
      <p:ext uri="{BB962C8B-B14F-4D97-AF65-F5344CB8AC3E}">
        <p14:creationId xmlns:p14="http://schemas.microsoft.com/office/powerpoint/2010/main" val="3038869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794651" y="1850335"/>
            <a:ext cx="9287073" cy="4140787"/>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70000"/>
              </a:lnSpc>
              <a:buBlip>
                <a:blip r:embed="rId3"/>
              </a:buBlip>
              <a:defRPr/>
            </a:pPr>
            <a:r>
              <a:rPr lang="en-US" sz="1800" dirty="0">
                <a:solidFill>
                  <a:srgbClr val="263746"/>
                </a:solidFill>
                <a:latin typeface="Franklin Gothic Book" panose="020B0503020102020204" pitchFamily="34" charset="0"/>
              </a:rPr>
              <a:t>MHC/AHFA will only accept approved, automated underwriting files of FHA, Freddie Mac Conventional, RD, and VA approvals</a:t>
            </a:r>
          </a:p>
          <a:p>
            <a:pPr>
              <a:lnSpc>
                <a:spcPct val="170000"/>
              </a:lnSpc>
              <a:buBlip>
                <a:blip r:embed="rId3"/>
              </a:buBlip>
              <a:defRPr/>
            </a:pPr>
            <a:endParaRPr lang="en-US" sz="1800" dirty="0">
              <a:solidFill>
                <a:srgbClr val="263746"/>
              </a:solidFill>
              <a:latin typeface="Franklin Gothic Book" panose="020B0503020102020204" pitchFamily="34" charset="0"/>
            </a:endParaRPr>
          </a:p>
          <a:p>
            <a:pPr>
              <a:lnSpc>
                <a:spcPct val="170000"/>
              </a:lnSpc>
              <a:buBlip>
                <a:blip r:embed="rId3"/>
              </a:buBlip>
              <a:defRPr/>
            </a:pPr>
            <a:r>
              <a:rPr lang="en-US" sz="1800" dirty="0">
                <a:solidFill>
                  <a:srgbClr val="263746"/>
                </a:solidFill>
                <a:latin typeface="Franklin Gothic Book" panose="020B0503020102020204" pitchFamily="34" charset="0"/>
              </a:rPr>
              <a:t>DU, LPA or FHA Total Scorecard Findings resulting in Approve/Eligible or Accept/Accept or GUS for RD Guaranteed loan product</a:t>
            </a:r>
          </a:p>
          <a:p>
            <a:pPr>
              <a:lnSpc>
                <a:spcPct val="170000"/>
              </a:lnSpc>
              <a:buBlip>
                <a:blip r:embed="rId3"/>
              </a:buBlip>
              <a:defRPr/>
            </a:pPr>
            <a:endParaRPr lang="en-US" sz="1800" dirty="0">
              <a:solidFill>
                <a:srgbClr val="263746"/>
              </a:solidFill>
              <a:latin typeface="Franklin Gothic Book" panose="020B0503020102020204" pitchFamily="34" charset="0"/>
            </a:endParaRPr>
          </a:p>
          <a:p>
            <a:pPr>
              <a:lnSpc>
                <a:spcPct val="170000"/>
              </a:lnSpc>
              <a:buBlip>
                <a:blip r:embed="rId3"/>
              </a:buBlip>
              <a:defRPr/>
            </a:pPr>
            <a:r>
              <a:rPr lang="en-US" sz="1800" dirty="0">
                <a:solidFill>
                  <a:srgbClr val="263746"/>
                </a:solidFill>
                <a:latin typeface="Franklin Gothic Book" panose="020B0503020102020204" pitchFamily="34" charset="0"/>
              </a:rPr>
              <a:t>NO MANUAL UNDERWRITING</a:t>
            </a: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42</a:t>
            </a:fld>
            <a:endParaRPr lang="en-US" dirty="0"/>
          </a:p>
        </p:txBody>
      </p:sp>
      <p:sp>
        <p:nvSpPr>
          <p:cNvPr id="7" name="Title 2">
            <a:extLst>
              <a:ext uri="{FF2B5EF4-FFF2-40B4-BE49-F238E27FC236}">
                <a16:creationId xmlns:a16="http://schemas.microsoft.com/office/drawing/2014/main" id="{03BF2687-56CA-4A1B-BD7B-820AF340C1E7}"/>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Smart solution guidelines</a:t>
            </a:r>
            <a:endParaRPr lang="en-US" sz="4000" dirty="0"/>
          </a:p>
        </p:txBody>
      </p:sp>
    </p:spTree>
    <p:extLst>
      <p:ext uri="{BB962C8B-B14F-4D97-AF65-F5344CB8AC3E}">
        <p14:creationId xmlns:p14="http://schemas.microsoft.com/office/powerpoint/2010/main" val="1728130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559286" y="1354159"/>
            <a:ext cx="9073428" cy="5288642"/>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80000"/>
              </a:lnSpc>
              <a:buBlip>
                <a:blip r:embed="rId3"/>
              </a:buBlip>
              <a:defRPr/>
            </a:pPr>
            <a:r>
              <a:rPr lang="en-US" sz="1800" dirty="0">
                <a:solidFill>
                  <a:srgbClr val="263746"/>
                </a:solidFill>
                <a:latin typeface="Franklin Gothic Book" panose="020B0503020102020204" pitchFamily="34" charset="0"/>
              </a:rPr>
              <a:t>Maximum purchase price limits are based on applicable maximum limits set by FHA, VA, RD and Freddie Mac (Non occupant co-signers aren’t allowed under the HFA Advantage product).</a:t>
            </a:r>
          </a:p>
          <a:p>
            <a:pPr>
              <a:lnSpc>
                <a:spcPct val="180000"/>
              </a:lnSpc>
              <a:buBlip>
                <a:blip r:embed="rId3"/>
              </a:buBlip>
              <a:defRPr/>
            </a:pPr>
            <a:endParaRPr lang="en-US" sz="1800" dirty="0">
              <a:solidFill>
                <a:srgbClr val="263746"/>
              </a:solidFill>
              <a:latin typeface="Franklin Gothic Book" panose="020B0503020102020204" pitchFamily="34" charset="0"/>
            </a:endParaRPr>
          </a:p>
          <a:p>
            <a:pPr>
              <a:lnSpc>
                <a:spcPct val="180000"/>
              </a:lnSpc>
              <a:buBlip>
                <a:blip r:embed="rId3"/>
              </a:buBlip>
              <a:defRPr/>
            </a:pPr>
            <a:r>
              <a:rPr lang="en-US" sz="1800" dirty="0">
                <a:solidFill>
                  <a:srgbClr val="263746"/>
                </a:solidFill>
                <a:latin typeface="Franklin Gothic Book" panose="020B0503020102020204" pitchFamily="34" charset="0"/>
              </a:rPr>
              <a:t>If using the Freddie Mac HFA product, the Investor Feature Identifier (IFA) is HFA Advantage.</a:t>
            </a:r>
          </a:p>
          <a:p>
            <a:pPr>
              <a:lnSpc>
                <a:spcPct val="180000"/>
              </a:lnSpc>
              <a:buBlip>
                <a:blip r:embed="rId3"/>
              </a:buBlip>
              <a:defRPr/>
            </a:pPr>
            <a:endParaRPr lang="en-US" sz="1800" dirty="0">
              <a:solidFill>
                <a:srgbClr val="263746"/>
              </a:solidFill>
              <a:latin typeface="Franklin Gothic Book" panose="020B0503020102020204" pitchFamily="34" charset="0"/>
            </a:endParaRPr>
          </a:p>
          <a:p>
            <a:pPr>
              <a:lnSpc>
                <a:spcPct val="180000"/>
              </a:lnSpc>
              <a:buBlip>
                <a:blip r:embed="rId3"/>
              </a:buBlip>
              <a:defRPr/>
            </a:pPr>
            <a:r>
              <a:rPr lang="en-US" sz="1800" dirty="0">
                <a:solidFill>
                  <a:srgbClr val="263746"/>
                </a:solidFill>
                <a:latin typeface="Franklin Gothic Book" panose="020B0503020102020204" pitchFamily="34" charset="0"/>
              </a:rPr>
              <a:t>Lender must provide the most current year’s IRS tax transcripts or executed 1040 w/schedules, if applicable, for each household member (includes 18 years of age and older, if not a full-time student).</a:t>
            </a: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43</a:t>
            </a:fld>
            <a:endParaRPr lang="en-US" dirty="0"/>
          </a:p>
        </p:txBody>
      </p:sp>
      <p:sp>
        <p:nvSpPr>
          <p:cNvPr id="7" name="Title 2">
            <a:extLst>
              <a:ext uri="{FF2B5EF4-FFF2-40B4-BE49-F238E27FC236}">
                <a16:creationId xmlns:a16="http://schemas.microsoft.com/office/drawing/2014/main" id="{6F4FF553-0D8F-4E9F-BB26-C4501420CFE4}"/>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Smart solution guidelines</a:t>
            </a:r>
            <a:endParaRPr lang="en-US" sz="4000" dirty="0"/>
          </a:p>
        </p:txBody>
      </p:sp>
    </p:spTree>
    <p:extLst>
      <p:ext uri="{BB962C8B-B14F-4D97-AF65-F5344CB8AC3E}">
        <p14:creationId xmlns:p14="http://schemas.microsoft.com/office/powerpoint/2010/main" val="1635340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463537" y="1485108"/>
            <a:ext cx="9890263" cy="5288642"/>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200000"/>
              </a:lnSpc>
              <a:buBlip>
                <a:blip r:embed="rId3"/>
              </a:buBlip>
              <a:defRPr/>
            </a:pPr>
            <a:r>
              <a:rPr lang="en-US" sz="1800" dirty="0">
                <a:solidFill>
                  <a:srgbClr val="263746"/>
                </a:solidFill>
                <a:latin typeface="Franklin Gothic Book" panose="020B0503020102020204" pitchFamily="34" charset="0"/>
              </a:rPr>
              <a:t>Lender will close the 1st &amp; 2nd loan in their name &amp; funds loans at closing table. Borrower is instructed that the 1st payment will be made to the lender unless the loan is purchased by ServiSolutions prior to the first payment being made. </a:t>
            </a:r>
          </a:p>
          <a:p>
            <a:pPr>
              <a:lnSpc>
                <a:spcPct val="200000"/>
              </a:lnSpc>
              <a:buBlip>
                <a:blip r:embed="rId3"/>
              </a:buBlip>
              <a:defRPr/>
            </a:pPr>
            <a:endParaRPr lang="en-US" sz="1800" dirty="0">
              <a:solidFill>
                <a:srgbClr val="263746"/>
              </a:solidFill>
              <a:latin typeface="Franklin Gothic Book" panose="020B0503020102020204" pitchFamily="34" charset="0"/>
            </a:endParaRPr>
          </a:p>
          <a:p>
            <a:pPr>
              <a:lnSpc>
                <a:spcPct val="200000"/>
              </a:lnSpc>
              <a:buBlip>
                <a:blip r:embed="rId3"/>
              </a:buBlip>
              <a:defRPr/>
            </a:pPr>
            <a:r>
              <a:rPr lang="en-US" sz="1800" dirty="0">
                <a:solidFill>
                  <a:srgbClr val="263746"/>
                </a:solidFill>
                <a:latin typeface="Franklin Gothic Book" panose="020B0503020102020204" pitchFamily="34" charset="0"/>
              </a:rPr>
              <a:t>The First Mortgage Note is endorsed to ServiSolutions, a Division of Alabama Housing Finance Authority without recourse &amp; the Second Mortgage Note is endorsed to Mississippi Home Corporation without recourse (see AHFA FAQ’s online &amp; can be accessed via MHC’s Smart Solution Lender Recourses page.</a:t>
            </a: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44</a:t>
            </a:fld>
            <a:endParaRPr lang="en-US" dirty="0"/>
          </a:p>
        </p:txBody>
      </p:sp>
      <p:sp>
        <p:nvSpPr>
          <p:cNvPr id="7" name="Title 2">
            <a:extLst>
              <a:ext uri="{FF2B5EF4-FFF2-40B4-BE49-F238E27FC236}">
                <a16:creationId xmlns:a16="http://schemas.microsoft.com/office/drawing/2014/main" id="{406D7144-2612-404F-8C77-F27DBFC4F956}"/>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Smart solution guidelines</a:t>
            </a:r>
            <a:endParaRPr lang="en-US" sz="4000" dirty="0"/>
          </a:p>
        </p:txBody>
      </p:sp>
    </p:spTree>
    <p:extLst>
      <p:ext uri="{BB962C8B-B14F-4D97-AF65-F5344CB8AC3E}">
        <p14:creationId xmlns:p14="http://schemas.microsoft.com/office/powerpoint/2010/main" val="200170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529375" y="2263296"/>
            <a:ext cx="9133249" cy="4275616"/>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70000"/>
              </a:lnSpc>
              <a:buBlip>
                <a:blip r:embed="rId3"/>
              </a:buBlip>
              <a:defRPr/>
            </a:pPr>
            <a:r>
              <a:rPr lang="en-US" sz="1800" dirty="0">
                <a:solidFill>
                  <a:srgbClr val="263746"/>
                </a:solidFill>
                <a:latin typeface="Franklin Gothic Book" panose="020B0503020102020204" pitchFamily="34" charset="0"/>
              </a:rPr>
              <a:t>Property being purchased must be located in the State of Mississippi.</a:t>
            </a:r>
          </a:p>
          <a:p>
            <a:pPr>
              <a:lnSpc>
                <a:spcPct val="170000"/>
              </a:lnSpc>
              <a:buBlip>
                <a:blip r:embed="rId3"/>
              </a:buBlip>
              <a:defRPr/>
            </a:pPr>
            <a:r>
              <a:rPr lang="en-US" sz="1800" dirty="0">
                <a:solidFill>
                  <a:srgbClr val="263746"/>
                </a:solidFill>
                <a:latin typeface="Franklin Gothic Book" panose="020B0503020102020204" pitchFamily="34" charset="0"/>
              </a:rPr>
              <a:t>Detached single family homes of no more than one dwelling unit</a:t>
            </a:r>
          </a:p>
          <a:p>
            <a:pPr>
              <a:lnSpc>
                <a:spcPct val="170000"/>
              </a:lnSpc>
              <a:buBlip>
                <a:blip r:embed="rId3"/>
              </a:buBlip>
              <a:defRPr/>
            </a:pPr>
            <a:r>
              <a:rPr lang="en-US" sz="1800" dirty="0">
                <a:solidFill>
                  <a:srgbClr val="263746"/>
                </a:solidFill>
                <a:latin typeface="Franklin Gothic Book" panose="020B0503020102020204" pitchFamily="34" charset="0"/>
              </a:rPr>
              <a:t>Attached single family homes of no more than four units</a:t>
            </a:r>
          </a:p>
          <a:p>
            <a:pPr>
              <a:lnSpc>
                <a:spcPct val="170000"/>
              </a:lnSpc>
              <a:buBlip>
                <a:blip r:embed="rId3"/>
              </a:buBlip>
              <a:defRPr/>
            </a:pPr>
            <a:r>
              <a:rPr lang="en-US" sz="1800" dirty="0">
                <a:solidFill>
                  <a:srgbClr val="263746"/>
                </a:solidFill>
                <a:latin typeface="Franklin Gothic Book" panose="020B0503020102020204" pitchFamily="34" charset="0"/>
              </a:rPr>
              <a:t>Approved Condominiums</a:t>
            </a:r>
          </a:p>
          <a:p>
            <a:pPr>
              <a:lnSpc>
                <a:spcPct val="170000"/>
              </a:lnSpc>
              <a:buBlip>
                <a:blip r:embed="rId3"/>
              </a:buBlip>
              <a:defRPr/>
            </a:pPr>
            <a:r>
              <a:rPr lang="en-US" sz="1800" dirty="0">
                <a:solidFill>
                  <a:srgbClr val="263746"/>
                </a:solidFill>
                <a:latin typeface="Franklin Gothic Book" panose="020B0503020102020204" pitchFamily="34" charset="0"/>
              </a:rPr>
              <a:t>Approved FHA Manufactured Homes that meet conforming guidelines that are permanently affixed (Freddie Mac HFA Advantage is not allowed with manufactured homes).</a:t>
            </a: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45</a:t>
            </a:fld>
            <a:endParaRPr lang="en-US" dirty="0"/>
          </a:p>
        </p:txBody>
      </p:sp>
      <p:sp>
        <p:nvSpPr>
          <p:cNvPr id="7" name="Title 2">
            <a:extLst>
              <a:ext uri="{FF2B5EF4-FFF2-40B4-BE49-F238E27FC236}">
                <a16:creationId xmlns:a16="http://schemas.microsoft.com/office/drawing/2014/main" id="{A36E7CBC-A4A8-488C-8092-1DA57AC09D30}"/>
              </a:ext>
            </a:extLst>
          </p:cNvPr>
          <p:cNvSpPr txBox="1">
            <a:spLocks/>
          </p:cNvSpPr>
          <p:nvPr/>
        </p:nvSpPr>
        <p:spPr>
          <a:xfrm>
            <a:off x="937189" y="619015"/>
            <a:ext cx="8471732"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Smart solution property guidelines</a:t>
            </a:r>
            <a:endParaRPr lang="en-US" sz="4000" dirty="0"/>
          </a:p>
        </p:txBody>
      </p:sp>
    </p:spTree>
    <p:extLst>
      <p:ext uri="{BB962C8B-B14F-4D97-AF65-F5344CB8AC3E}">
        <p14:creationId xmlns:p14="http://schemas.microsoft.com/office/powerpoint/2010/main" val="16799657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926755" y="2274943"/>
            <a:ext cx="8338490" cy="4446532"/>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nSpc>
                <a:spcPct val="150000"/>
              </a:lnSpc>
              <a:buNone/>
              <a:defRPr/>
            </a:pPr>
            <a:r>
              <a:rPr lang="en-US" sz="1800" dirty="0">
                <a:solidFill>
                  <a:schemeClr val="accent1"/>
                </a:solidFill>
                <a:latin typeface="Franklin Gothic Book" panose="020B0503020102020204" pitchFamily="34" charset="0"/>
              </a:rPr>
              <a:t>FHA FINANCED MANUFACTURED HOMES MUST:</a:t>
            </a:r>
          </a:p>
          <a:p>
            <a:pPr>
              <a:lnSpc>
                <a:spcPct val="150000"/>
              </a:lnSpc>
              <a:buBlip>
                <a:blip r:embed="rId3"/>
              </a:buBlip>
              <a:defRPr/>
            </a:pPr>
            <a:r>
              <a:rPr lang="en-US" sz="1800" dirty="0">
                <a:solidFill>
                  <a:srgbClr val="263746"/>
                </a:solidFill>
                <a:latin typeface="Franklin Gothic Book" panose="020B0503020102020204" pitchFamily="34" charset="0"/>
              </a:rPr>
              <a:t>Be affixed to land</a:t>
            </a:r>
          </a:p>
          <a:p>
            <a:pPr>
              <a:lnSpc>
                <a:spcPct val="150000"/>
              </a:lnSpc>
              <a:buBlip>
                <a:blip r:embed="rId3"/>
              </a:buBlip>
              <a:defRPr/>
            </a:pPr>
            <a:r>
              <a:rPr lang="en-US" sz="1800" dirty="0">
                <a:solidFill>
                  <a:srgbClr val="263746"/>
                </a:solidFill>
                <a:latin typeface="Franklin Gothic Book" panose="020B0503020102020204" pitchFamily="34" charset="0"/>
              </a:rPr>
              <a:t>Be classified and taxed as real estate</a:t>
            </a:r>
          </a:p>
          <a:p>
            <a:pPr>
              <a:lnSpc>
                <a:spcPct val="150000"/>
              </a:lnSpc>
              <a:buBlip>
                <a:blip r:embed="rId3"/>
              </a:buBlip>
              <a:defRPr/>
            </a:pPr>
            <a:r>
              <a:rPr lang="en-US" sz="1800" dirty="0">
                <a:solidFill>
                  <a:srgbClr val="263746"/>
                </a:solidFill>
                <a:latin typeface="Franklin Gothic Book" panose="020B0503020102020204" pitchFamily="34" charset="0"/>
              </a:rPr>
              <a:t>Have manufactured home title surrendered/canceled with copy of cancelation provided to MHC</a:t>
            </a:r>
          </a:p>
          <a:p>
            <a:pPr>
              <a:lnSpc>
                <a:spcPct val="150000"/>
              </a:lnSpc>
              <a:buBlip>
                <a:blip r:embed="rId3"/>
              </a:buBlip>
              <a:defRPr/>
            </a:pPr>
            <a:r>
              <a:rPr lang="en-US" sz="1800" dirty="0">
                <a:solidFill>
                  <a:srgbClr val="263746"/>
                </a:solidFill>
                <a:latin typeface="Franklin Gothic Book" panose="020B0503020102020204" pitchFamily="34" charset="0"/>
              </a:rPr>
              <a:t>Must be insured under Section 203(b) of the National Housing Act of 1934, as amended</a:t>
            </a: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46</a:t>
            </a:fld>
            <a:endParaRPr lang="en-US" dirty="0"/>
          </a:p>
        </p:txBody>
      </p:sp>
      <p:sp>
        <p:nvSpPr>
          <p:cNvPr id="7" name="Title 2">
            <a:extLst>
              <a:ext uri="{FF2B5EF4-FFF2-40B4-BE49-F238E27FC236}">
                <a16:creationId xmlns:a16="http://schemas.microsoft.com/office/drawing/2014/main" id="{0267473F-19BC-4973-BF1F-CEBEA36EC8CF}"/>
              </a:ext>
            </a:extLst>
          </p:cNvPr>
          <p:cNvSpPr txBox="1">
            <a:spLocks/>
          </p:cNvSpPr>
          <p:nvPr/>
        </p:nvSpPr>
        <p:spPr>
          <a:xfrm>
            <a:off x="937189" y="619015"/>
            <a:ext cx="8471732"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Smart solution property guidelines</a:t>
            </a:r>
            <a:endParaRPr lang="en-US" sz="4000" dirty="0"/>
          </a:p>
        </p:txBody>
      </p:sp>
    </p:spTree>
    <p:extLst>
      <p:ext uri="{BB962C8B-B14F-4D97-AF65-F5344CB8AC3E}">
        <p14:creationId xmlns:p14="http://schemas.microsoft.com/office/powerpoint/2010/main" val="2662885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463536" y="1319976"/>
            <a:ext cx="9890263" cy="5288642"/>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47</a:t>
            </a:fld>
            <a:endParaRPr lang="en-US" dirty="0"/>
          </a:p>
        </p:txBody>
      </p:sp>
      <p:pic>
        <p:nvPicPr>
          <p:cNvPr id="7" name="Picture 6">
            <a:extLst>
              <a:ext uri="{FF2B5EF4-FFF2-40B4-BE49-F238E27FC236}">
                <a16:creationId xmlns:a16="http://schemas.microsoft.com/office/drawing/2014/main" id="{C215A6CF-CD88-4DDF-AD94-5355B329EE1A}"/>
              </a:ext>
            </a:extLst>
          </p:cNvPr>
          <p:cNvPicPr>
            <a:picLocks noChangeAspect="1"/>
          </p:cNvPicPr>
          <p:nvPr/>
        </p:nvPicPr>
        <p:blipFill>
          <a:blip r:embed="rId3"/>
          <a:stretch>
            <a:fillRect/>
          </a:stretch>
        </p:blipFill>
        <p:spPr>
          <a:xfrm>
            <a:off x="2004699" y="2114344"/>
            <a:ext cx="9144000" cy="4743656"/>
          </a:xfrm>
          <a:prstGeom prst="rect">
            <a:avLst/>
          </a:prstGeom>
        </p:spPr>
      </p:pic>
      <p:sp>
        <p:nvSpPr>
          <p:cNvPr id="9" name="Title 2">
            <a:extLst>
              <a:ext uri="{FF2B5EF4-FFF2-40B4-BE49-F238E27FC236}">
                <a16:creationId xmlns:a16="http://schemas.microsoft.com/office/drawing/2014/main" id="{A15C38C5-CE51-4ABC-9DBD-69D8D6B7904B}"/>
              </a:ext>
            </a:extLst>
          </p:cNvPr>
          <p:cNvSpPr txBox="1">
            <a:spLocks/>
          </p:cNvSpPr>
          <p:nvPr/>
        </p:nvSpPr>
        <p:spPr>
          <a:xfrm>
            <a:off x="937189" y="619015"/>
            <a:ext cx="10061248"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Smart solution Freddie mac </a:t>
            </a:r>
            <a:r>
              <a:rPr lang="en-US" sz="4000" b="1" dirty="0" err="1">
                <a:solidFill>
                  <a:schemeClr val="accent1"/>
                </a:solidFill>
              </a:rPr>
              <a:t>hfa</a:t>
            </a:r>
            <a:r>
              <a:rPr lang="en-US" sz="4000" b="1" dirty="0">
                <a:solidFill>
                  <a:schemeClr val="accent1"/>
                </a:solidFill>
              </a:rPr>
              <a:t> advantage product</a:t>
            </a:r>
            <a:endParaRPr lang="en-US" sz="4000" dirty="0"/>
          </a:p>
        </p:txBody>
      </p:sp>
    </p:spTree>
    <p:extLst>
      <p:ext uri="{BB962C8B-B14F-4D97-AF65-F5344CB8AC3E}">
        <p14:creationId xmlns:p14="http://schemas.microsoft.com/office/powerpoint/2010/main" val="286701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533648" y="1939895"/>
            <a:ext cx="9124703" cy="4702906"/>
          </a:xfrm>
          <a:prstGeom prst="rect">
            <a:avLst/>
          </a:prstGeom>
        </p:spPr>
        <p:txBody>
          <a:bodyPr vert="horz" lIns="91440" tIns="45720" rIns="91440" bIns="45720" rtlCol="0">
            <a:normAutofit fontScale="77500" lnSpcReduction="20000"/>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nSpc>
                <a:spcPct val="150000"/>
              </a:lnSpc>
              <a:buNone/>
              <a:defRPr/>
            </a:pPr>
            <a:r>
              <a:rPr lang="en-US" sz="2300" dirty="0">
                <a:solidFill>
                  <a:schemeClr val="accent1"/>
                </a:solidFill>
                <a:latin typeface="Franklin Gothic Book" panose="020B0503020102020204" pitchFamily="34" charset="0"/>
              </a:rPr>
              <a:t>INTERNET RESERVATION SYSTEM FOR LENDERS</a:t>
            </a:r>
          </a:p>
          <a:p>
            <a:pPr>
              <a:lnSpc>
                <a:spcPct val="150000"/>
              </a:lnSpc>
              <a:buBlip>
                <a:blip r:embed="rId3"/>
              </a:buBlip>
              <a:defRPr/>
            </a:pPr>
            <a:r>
              <a:rPr lang="en-US" sz="2300" dirty="0">
                <a:solidFill>
                  <a:srgbClr val="263746"/>
                </a:solidFill>
                <a:latin typeface="Franklin Gothic Book" panose="020B0503020102020204" pitchFamily="34" charset="0"/>
              </a:rPr>
              <a:t>Lenders reserve approved, automated underwriting files with underwriter validated findings.</a:t>
            </a:r>
          </a:p>
          <a:p>
            <a:pPr>
              <a:lnSpc>
                <a:spcPct val="150000"/>
              </a:lnSpc>
              <a:buBlip>
                <a:blip r:embed="rId3"/>
              </a:buBlip>
              <a:defRPr/>
            </a:pPr>
            <a:r>
              <a:rPr lang="en-US" sz="2300" dirty="0">
                <a:solidFill>
                  <a:srgbClr val="263746"/>
                </a:solidFill>
                <a:latin typeface="Franklin Gothic Book" panose="020B0503020102020204" pitchFamily="34" charset="0"/>
              </a:rPr>
              <a:t>Lenders scan and upload LPA/DU findings &amp; file documents to MHC’s Online System.</a:t>
            </a:r>
          </a:p>
          <a:p>
            <a:pPr>
              <a:lnSpc>
                <a:spcPct val="150000"/>
              </a:lnSpc>
              <a:buBlip>
                <a:blip r:embed="rId3"/>
              </a:buBlip>
              <a:defRPr/>
            </a:pPr>
            <a:r>
              <a:rPr lang="en-US" sz="2300" dirty="0">
                <a:solidFill>
                  <a:srgbClr val="263746"/>
                </a:solidFill>
                <a:latin typeface="Franklin Gothic Book" panose="020B0503020102020204" pitchFamily="34" charset="0"/>
              </a:rPr>
              <a:t>Once MHC approves the loan, the Lender will receive an email notifying the approval then Lender prints the Smart Solution Conditional Commitment.</a:t>
            </a:r>
          </a:p>
          <a:p>
            <a:pPr>
              <a:lnSpc>
                <a:spcPct val="150000"/>
              </a:lnSpc>
              <a:buBlip>
                <a:blip r:embed="rId3"/>
              </a:buBlip>
              <a:defRPr/>
            </a:pPr>
            <a:r>
              <a:rPr lang="en-US" sz="2300" dirty="0">
                <a:solidFill>
                  <a:srgbClr val="263746"/>
                </a:solidFill>
                <a:latin typeface="Franklin Gothic Book" panose="020B0503020102020204" pitchFamily="34" charset="0"/>
              </a:rPr>
              <a:t>The Lender can view their pipeline, outstanding conditions &amp; delinquent documents. </a:t>
            </a:r>
          </a:p>
          <a:p>
            <a:pPr>
              <a:lnSpc>
                <a:spcPct val="150000"/>
              </a:lnSpc>
              <a:buBlip>
                <a:blip r:embed="rId3"/>
              </a:buBlip>
              <a:defRPr/>
            </a:pPr>
            <a:r>
              <a:rPr lang="en-US" sz="2300" dirty="0">
                <a:solidFill>
                  <a:srgbClr val="263746"/>
                </a:solidFill>
                <a:latin typeface="Franklin Gothic Book" panose="020B0503020102020204" pitchFamily="34" charset="0"/>
              </a:rPr>
              <a:t>Lenders must scan &amp; upload loan purchase packages to MHC and AHFA following the Request for Funding Checklist &amp; mails the Final Loan Documents to ServiSolutions. </a:t>
            </a: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48</a:t>
            </a:fld>
            <a:endParaRPr lang="en-US" dirty="0"/>
          </a:p>
        </p:txBody>
      </p:sp>
      <p:sp>
        <p:nvSpPr>
          <p:cNvPr id="7" name="Title 2">
            <a:extLst>
              <a:ext uri="{FF2B5EF4-FFF2-40B4-BE49-F238E27FC236}">
                <a16:creationId xmlns:a16="http://schemas.microsoft.com/office/drawing/2014/main" id="{0B19EDF2-1B67-4596-9547-C5F2267D8CE8}"/>
              </a:ext>
            </a:extLst>
          </p:cNvPr>
          <p:cNvSpPr txBox="1">
            <a:spLocks/>
          </p:cNvSpPr>
          <p:nvPr/>
        </p:nvSpPr>
        <p:spPr>
          <a:xfrm>
            <a:off x="937189" y="619015"/>
            <a:ext cx="8471732"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Smart solution online reservations</a:t>
            </a:r>
            <a:endParaRPr lang="en-US" sz="4000" dirty="0"/>
          </a:p>
        </p:txBody>
      </p:sp>
    </p:spTree>
    <p:extLst>
      <p:ext uri="{BB962C8B-B14F-4D97-AF65-F5344CB8AC3E}">
        <p14:creationId xmlns:p14="http://schemas.microsoft.com/office/powerpoint/2010/main" val="2041451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463537" y="2448203"/>
            <a:ext cx="9890263" cy="3908147"/>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50000"/>
              </a:lnSpc>
              <a:buBlip>
                <a:blip r:embed="rId3"/>
              </a:buBlip>
              <a:defRPr/>
            </a:pPr>
            <a:r>
              <a:rPr lang="en-US" sz="1800" dirty="0">
                <a:solidFill>
                  <a:srgbClr val="263746"/>
                </a:solidFill>
                <a:latin typeface="Franklin Gothic Book" panose="020B0503020102020204" pitchFamily="34" charset="0"/>
              </a:rPr>
              <a:t>Reservations for mortgage loans will be accepted from all designated lending offices of the Lender, defined as lending institutions that have executed a Smart Solution Origination Agreement with MHC to participate in the Program depending upon the Lender Corporate guidelines.</a:t>
            </a:r>
          </a:p>
          <a:p>
            <a:pPr marL="45720" indent="0">
              <a:lnSpc>
                <a:spcPct val="150000"/>
              </a:lnSpc>
              <a:buNone/>
              <a:defRPr/>
            </a:pPr>
            <a:endParaRPr lang="en-US" sz="1800" dirty="0">
              <a:solidFill>
                <a:srgbClr val="263746"/>
              </a:solidFill>
              <a:latin typeface="Franklin Gothic Book" panose="020B0503020102020204" pitchFamily="34" charset="0"/>
            </a:endParaRPr>
          </a:p>
          <a:p>
            <a:pPr>
              <a:lnSpc>
                <a:spcPct val="150000"/>
              </a:lnSpc>
              <a:buBlip>
                <a:blip r:embed="rId3"/>
              </a:buBlip>
              <a:defRPr/>
            </a:pPr>
            <a:r>
              <a:rPr lang="en-US" sz="1800" dirty="0">
                <a:solidFill>
                  <a:srgbClr val="263746"/>
                </a:solidFill>
                <a:latin typeface="Franklin Gothic Book" panose="020B0503020102020204" pitchFamily="34" charset="0"/>
              </a:rPr>
              <a:t>Prior to making a reservation request, there must be a Sales Contract and the Lender must have the loan approved by your company's delegated underwriter.</a:t>
            </a:r>
          </a:p>
          <a:p>
            <a:pPr marL="45720" indent="0">
              <a:lnSpc>
                <a:spcPct val="150000"/>
              </a:lnSpc>
              <a:buNone/>
              <a:defRPr/>
            </a:pPr>
            <a:endParaRPr lang="en-US" sz="1800"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49</a:t>
            </a:fld>
            <a:endParaRPr lang="en-US" dirty="0"/>
          </a:p>
        </p:txBody>
      </p:sp>
      <p:sp>
        <p:nvSpPr>
          <p:cNvPr id="7" name="Title 2">
            <a:extLst>
              <a:ext uri="{FF2B5EF4-FFF2-40B4-BE49-F238E27FC236}">
                <a16:creationId xmlns:a16="http://schemas.microsoft.com/office/drawing/2014/main" id="{FD949B07-5F09-46D0-B2E3-78709A7060DD}"/>
              </a:ext>
            </a:extLst>
          </p:cNvPr>
          <p:cNvSpPr txBox="1">
            <a:spLocks/>
          </p:cNvSpPr>
          <p:nvPr/>
        </p:nvSpPr>
        <p:spPr>
          <a:xfrm>
            <a:off x="937189" y="619015"/>
            <a:ext cx="8471732"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Smart solution online reservations</a:t>
            </a:r>
            <a:endParaRPr lang="en-US" sz="4000" dirty="0"/>
          </a:p>
        </p:txBody>
      </p:sp>
    </p:spTree>
    <p:extLst>
      <p:ext uri="{BB962C8B-B14F-4D97-AF65-F5344CB8AC3E}">
        <p14:creationId xmlns:p14="http://schemas.microsoft.com/office/powerpoint/2010/main" val="1030509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71BD9-DDCB-4B55-8470-AB2E624E5B83}"/>
              </a:ext>
            </a:extLst>
          </p:cNvPr>
          <p:cNvSpPr>
            <a:spLocks noGrp="1"/>
          </p:cNvSpPr>
          <p:nvPr>
            <p:ph type="title"/>
          </p:nvPr>
        </p:nvSpPr>
        <p:spPr>
          <a:xfrm>
            <a:off x="838200" y="365126"/>
            <a:ext cx="10515600" cy="1119118"/>
          </a:xfrm>
        </p:spPr>
        <p:txBody>
          <a:bodyPr>
            <a:noAutofit/>
          </a:bodyPr>
          <a:lstStyle/>
          <a:p>
            <a:r>
              <a:rPr lang="en-US" sz="3200" dirty="0">
                <a:solidFill>
                  <a:srgbClr val="009200"/>
                </a:solidFill>
                <a:effectLst>
                  <a:outerShdw blurRad="38100" dist="38100" dir="2700000" algn="tl">
                    <a:srgbClr val="000000">
                      <a:alpha val="43137"/>
                    </a:srgbClr>
                  </a:outerShdw>
                </a:effectLst>
                <a:latin typeface="Franklin Gothic Demi" panose="020B0703020102020204" pitchFamily="34" charset="0"/>
              </a:rPr>
              <a:t>		</a:t>
            </a:r>
          </a:p>
        </p:txBody>
      </p:sp>
      <p:sp>
        <p:nvSpPr>
          <p:cNvPr id="3" name="Content Placeholder 2">
            <a:extLst>
              <a:ext uri="{FF2B5EF4-FFF2-40B4-BE49-F238E27FC236}">
                <a16:creationId xmlns:a16="http://schemas.microsoft.com/office/drawing/2014/main" id="{A35F91B3-7227-4453-AFF1-95704A1CE054}"/>
              </a:ext>
            </a:extLst>
          </p:cNvPr>
          <p:cNvSpPr>
            <a:spLocks noGrp="1"/>
          </p:cNvSpPr>
          <p:nvPr>
            <p:ph idx="1"/>
          </p:nvPr>
        </p:nvSpPr>
        <p:spPr>
          <a:xfrm>
            <a:off x="1981200" y="1999923"/>
            <a:ext cx="8229600" cy="4492951"/>
          </a:xfrm>
        </p:spPr>
        <p:txBody>
          <a:bodyPr>
            <a:normAutofit/>
          </a:bodyPr>
          <a:lstStyle/>
          <a:p>
            <a:pPr>
              <a:lnSpc>
                <a:spcPct val="130000"/>
              </a:lnSpc>
              <a:buBlip>
                <a:blip r:embed="rId2"/>
              </a:buBlip>
              <a:defRPr/>
            </a:pPr>
            <a:r>
              <a:rPr lang="en-US" sz="1800" dirty="0">
                <a:latin typeface="Franklin Gothic Book" panose="020B0503020102020204" pitchFamily="34" charset="0"/>
              </a:rPr>
              <a:t>Lender prepares 1st &amp; 2nd mortgage LE/CD in their name and funds both loans at the closing table.</a:t>
            </a:r>
          </a:p>
          <a:p>
            <a:pPr>
              <a:lnSpc>
                <a:spcPct val="130000"/>
              </a:lnSpc>
              <a:buBlip>
                <a:blip r:embed="rId2"/>
              </a:buBlip>
              <a:defRPr/>
            </a:pPr>
            <a:r>
              <a:rPr lang="en-US" sz="1800" dirty="0">
                <a:latin typeface="Franklin Gothic Book" panose="020B0503020102020204" pitchFamily="34" charset="0"/>
              </a:rPr>
              <a:t>Lender completes &amp; provides to the closing agent the following MRB Forms:</a:t>
            </a:r>
          </a:p>
          <a:p>
            <a:endParaRPr lang="en-US" sz="1800" dirty="0">
              <a:latin typeface="Franklin Gothic Book" panose="020B0503020102020204" pitchFamily="34" charset="0"/>
            </a:endParaRPr>
          </a:p>
          <a:p>
            <a:pPr marL="0" indent="0">
              <a:buNone/>
            </a:pPr>
            <a:r>
              <a:rPr lang="en-US" sz="1800" dirty="0">
                <a:latin typeface="Franklin Gothic Book" panose="020B0503020102020204" pitchFamily="34" charset="0"/>
              </a:rPr>
              <a:t>	- </a:t>
            </a:r>
            <a:r>
              <a:rPr lang="en-US" sz="1800" u="sng" dirty="0">
                <a:latin typeface="Franklin Gothic Book" panose="020B0503020102020204" pitchFamily="34" charset="0"/>
              </a:rPr>
              <a:t>MHC</a:t>
            </a:r>
            <a:r>
              <a:rPr lang="en-US" sz="1800" dirty="0">
                <a:latin typeface="Franklin Gothic Book" panose="020B0503020102020204" pitchFamily="34" charset="0"/>
              </a:rPr>
              <a:t> 2</a:t>
            </a:r>
            <a:r>
              <a:rPr lang="en-US" sz="1800" baseline="30000" dirty="0">
                <a:latin typeface="Franklin Gothic Book" panose="020B0503020102020204" pitchFamily="34" charset="0"/>
              </a:rPr>
              <a:t>nd</a:t>
            </a:r>
            <a:r>
              <a:rPr lang="en-US" sz="1800" dirty="0">
                <a:latin typeface="Franklin Gothic Book" panose="020B0503020102020204" pitchFamily="34" charset="0"/>
              </a:rPr>
              <a:t> Mortgage Note &amp; Deed of Trust, generated either through 	  MHC’s system or an alternate document provider,</a:t>
            </a:r>
          </a:p>
          <a:p>
            <a:pPr marL="0" indent="0">
              <a:buNone/>
            </a:pPr>
            <a:r>
              <a:rPr lang="en-US" sz="1800" dirty="0">
                <a:latin typeface="Franklin Gothic Book" panose="020B0503020102020204" pitchFamily="34" charset="0"/>
              </a:rPr>
              <a:t>	- Applicable Tax-Exempt Financing Rider*, and</a:t>
            </a:r>
          </a:p>
          <a:p>
            <a:pPr marL="0" indent="0">
              <a:buNone/>
            </a:pPr>
            <a:r>
              <a:rPr lang="en-US" sz="1800" dirty="0">
                <a:latin typeface="Franklin Gothic Book" panose="020B0503020102020204" pitchFamily="34" charset="0"/>
              </a:rPr>
              <a:t>	- MRB Borrower Affidavit.</a:t>
            </a:r>
          </a:p>
          <a:p>
            <a:endParaRPr lang="en-US" sz="1800" dirty="0">
              <a:latin typeface="Franklin Gothic Book" panose="020B0503020102020204" pitchFamily="34" charset="0"/>
            </a:endParaRPr>
          </a:p>
          <a:p>
            <a:pPr marL="0" indent="0">
              <a:buNone/>
            </a:pPr>
            <a:r>
              <a:rPr lang="en-US" sz="1800" dirty="0">
                <a:latin typeface="Franklin Gothic Book" panose="020B0503020102020204" pitchFamily="34" charset="0"/>
              </a:rPr>
              <a:t>	</a:t>
            </a:r>
            <a:r>
              <a:rPr lang="en-US" sz="1800" i="1" dirty="0">
                <a:latin typeface="Franklin Gothic Book" panose="020B0503020102020204" pitchFamily="34" charset="0"/>
              </a:rPr>
              <a:t>* </a:t>
            </a:r>
            <a:r>
              <a:rPr lang="en-US" sz="1800" dirty="0">
                <a:latin typeface="Franklin Gothic Book" panose="020B0503020102020204" pitchFamily="34" charset="0"/>
              </a:rPr>
              <a:t>The Tax-Exempt Financing Rider </a:t>
            </a:r>
            <a:r>
              <a:rPr lang="en-US" sz="1800" u="sng" dirty="0">
                <a:latin typeface="Franklin Gothic Book" panose="020B0503020102020204" pitchFamily="34" charset="0"/>
              </a:rPr>
              <a:t>must</a:t>
            </a:r>
            <a:r>
              <a:rPr lang="en-US" sz="1800" dirty="0">
                <a:latin typeface="Franklin Gothic Book" panose="020B0503020102020204" pitchFamily="34" charset="0"/>
              </a:rPr>
              <a:t> be recorded                                     	with the Lenders </a:t>
            </a:r>
            <a:r>
              <a:rPr lang="en-US" sz="1800" u="sng" dirty="0">
                <a:latin typeface="Franklin Gothic Book" panose="020B0503020102020204" pitchFamily="34" charset="0"/>
              </a:rPr>
              <a:t>1</a:t>
            </a:r>
            <a:r>
              <a:rPr lang="en-US" sz="1800" u="sng" baseline="30000" dirty="0">
                <a:latin typeface="Franklin Gothic Book" panose="020B0503020102020204" pitchFamily="34" charset="0"/>
              </a:rPr>
              <a:t>st</a:t>
            </a:r>
            <a:r>
              <a:rPr lang="en-US" sz="1800" u="sng" dirty="0">
                <a:latin typeface="Franklin Gothic Book" panose="020B0503020102020204" pitchFamily="34" charset="0"/>
              </a:rPr>
              <a:t> Mortgage Deed of Trust</a:t>
            </a:r>
            <a:r>
              <a:rPr lang="en-US" sz="1800" dirty="0">
                <a:latin typeface="Franklin Gothic Book" panose="020B0503020102020204" pitchFamily="34" charset="0"/>
              </a:rPr>
              <a:t> that will be sent to the bond 	Servicer once recorded.</a:t>
            </a:r>
          </a:p>
          <a:p>
            <a:endParaRPr lang="en-US" sz="1800" dirty="0">
              <a:latin typeface="Franklin Gothic Book" panose="020B0503020102020204" pitchFamily="34" charset="0"/>
            </a:endParaRPr>
          </a:p>
          <a:p>
            <a:endParaRPr lang="en-US" sz="1800" dirty="0">
              <a:latin typeface="Franklin Gothic Book" panose="020B0503020102020204" pitchFamily="34" charset="0"/>
            </a:endParaRPr>
          </a:p>
        </p:txBody>
      </p:sp>
      <p:sp>
        <p:nvSpPr>
          <p:cNvPr id="4" name="Slide Number Placeholder 3">
            <a:extLst>
              <a:ext uri="{FF2B5EF4-FFF2-40B4-BE49-F238E27FC236}">
                <a16:creationId xmlns:a16="http://schemas.microsoft.com/office/drawing/2014/main" id="{E7C57B12-BFB6-44C2-9555-3481A8776907}"/>
              </a:ext>
            </a:extLst>
          </p:cNvPr>
          <p:cNvSpPr>
            <a:spLocks noGrp="1"/>
          </p:cNvSpPr>
          <p:nvPr>
            <p:ph type="sldNum" sz="quarter" idx="12"/>
          </p:nvPr>
        </p:nvSpPr>
        <p:spPr/>
        <p:txBody>
          <a:bodyPr/>
          <a:lstStyle/>
          <a:p>
            <a:fld id="{80F8A059-2282-4FDC-A11B-9ED4658D98C4}" type="slidenum">
              <a:rPr lang="en-US" smtClean="0">
                <a:solidFill>
                  <a:prstClr val="black">
                    <a:tint val="75000"/>
                  </a:prstClr>
                </a:solidFill>
              </a:rPr>
              <a:pPr/>
              <a:t>5</a:t>
            </a:fld>
            <a:endParaRPr lang="en-US" dirty="0">
              <a:solidFill>
                <a:prstClr val="black">
                  <a:tint val="75000"/>
                </a:prstClr>
              </a:solidFill>
            </a:endParaRPr>
          </a:p>
        </p:txBody>
      </p:sp>
      <p:sp>
        <p:nvSpPr>
          <p:cNvPr id="6" name="Title 2">
            <a:extLst>
              <a:ext uri="{FF2B5EF4-FFF2-40B4-BE49-F238E27FC236}">
                <a16:creationId xmlns:a16="http://schemas.microsoft.com/office/drawing/2014/main" id="{883001CB-5EE3-478D-B506-F7A1E692C0FF}"/>
              </a:ext>
            </a:extLst>
          </p:cNvPr>
          <p:cNvSpPr txBox="1">
            <a:spLocks/>
          </p:cNvSpPr>
          <p:nvPr/>
        </p:nvSpPr>
        <p:spPr>
          <a:xfrm>
            <a:off x="937901" y="619015"/>
            <a:ext cx="10316910"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$7,000 – 0% 10-Year Deferred</a:t>
            </a:r>
            <a:br>
              <a:rPr lang="en-US" sz="4000" b="1" dirty="0">
                <a:solidFill>
                  <a:schemeClr val="accent1"/>
                </a:solidFill>
              </a:rPr>
            </a:br>
            <a:r>
              <a:rPr lang="en-US" sz="4000" b="1" dirty="0">
                <a:solidFill>
                  <a:schemeClr val="accent1"/>
                </a:solidFill>
              </a:rPr>
              <a:t>Second Mortgage Assistance</a:t>
            </a:r>
            <a:endParaRPr lang="en-US" sz="4000" dirty="0"/>
          </a:p>
        </p:txBody>
      </p:sp>
    </p:spTree>
    <p:extLst>
      <p:ext uri="{BB962C8B-B14F-4D97-AF65-F5344CB8AC3E}">
        <p14:creationId xmlns:p14="http://schemas.microsoft.com/office/powerpoint/2010/main" val="25910003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389219" y="2144994"/>
            <a:ext cx="9011014" cy="4332006"/>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50000"/>
              </a:lnSpc>
              <a:buBlip>
                <a:blip r:embed="rId3"/>
              </a:buBlip>
              <a:defRPr/>
            </a:pPr>
            <a:r>
              <a:rPr lang="en-US" sz="1800" dirty="0">
                <a:solidFill>
                  <a:srgbClr val="263746"/>
                </a:solidFill>
                <a:latin typeface="Franklin Gothic Book" panose="020B0503020102020204" pitchFamily="34" charset="0"/>
              </a:rPr>
              <a:t>All reservations must be made through MHC’s Online Reservation at:</a:t>
            </a:r>
          </a:p>
          <a:p>
            <a:pPr marL="45720" indent="0">
              <a:lnSpc>
                <a:spcPct val="150000"/>
              </a:lnSpc>
              <a:buNone/>
              <a:defRPr/>
            </a:pPr>
            <a:r>
              <a:rPr lang="en-US" sz="1800" dirty="0">
                <a:solidFill>
                  <a:srgbClr val="263746"/>
                </a:solidFill>
                <a:latin typeface="Franklin Gothic Book" panose="020B0503020102020204" pitchFamily="34" charset="0"/>
                <a:hlinkClick r:id="rId4"/>
              </a:rPr>
              <a:t>www.mshomecorp.com</a:t>
            </a:r>
            <a:r>
              <a:rPr lang="en-US" sz="1800" dirty="0">
                <a:solidFill>
                  <a:srgbClr val="263746"/>
                </a:solidFill>
                <a:latin typeface="Franklin Gothic Book" panose="020B0503020102020204" pitchFamily="34" charset="0"/>
              </a:rPr>
              <a:t> and click on the “Lenders/Realtors “ tab to see Login link.  Available from 9 a.m. – 11:30 p.m. M-F.</a:t>
            </a:r>
          </a:p>
          <a:p>
            <a:pPr marL="45720" indent="0">
              <a:lnSpc>
                <a:spcPct val="150000"/>
              </a:lnSpc>
              <a:buNone/>
              <a:defRPr/>
            </a:pPr>
            <a:endParaRPr lang="en-US" sz="1800" dirty="0">
              <a:solidFill>
                <a:srgbClr val="263746"/>
              </a:solidFill>
              <a:latin typeface="Franklin Gothic Book" panose="020B0503020102020204" pitchFamily="34" charset="0"/>
            </a:endParaRPr>
          </a:p>
          <a:p>
            <a:pPr marL="45720" indent="0">
              <a:lnSpc>
                <a:spcPct val="150000"/>
              </a:lnSpc>
              <a:buNone/>
              <a:defRPr/>
            </a:pPr>
            <a:endParaRPr lang="en-US" sz="1800" dirty="0">
              <a:solidFill>
                <a:srgbClr val="263746"/>
              </a:solidFill>
              <a:latin typeface="Franklin Gothic Book" panose="020B0503020102020204" pitchFamily="34" charset="0"/>
            </a:endParaRPr>
          </a:p>
          <a:p>
            <a:pPr>
              <a:lnSpc>
                <a:spcPct val="150000"/>
              </a:lnSpc>
              <a:buBlip>
                <a:blip r:embed="rId3"/>
              </a:buBlip>
              <a:defRPr/>
            </a:pPr>
            <a:r>
              <a:rPr lang="en-US" sz="1800" dirty="0">
                <a:solidFill>
                  <a:srgbClr val="263746"/>
                </a:solidFill>
                <a:latin typeface="Franklin Gothic Book" panose="020B0503020102020204" pitchFamily="34" charset="0"/>
              </a:rPr>
              <a:t>Fax requests for reservations will be accepted only if the website is unavailable for more than 24 hours.</a:t>
            </a:r>
          </a:p>
          <a:p>
            <a:pPr>
              <a:lnSpc>
                <a:spcPct val="150000"/>
              </a:lnSpc>
              <a:buBlip>
                <a:blip r:embed="rId3"/>
              </a:buBlip>
              <a:defRPr/>
            </a:pPr>
            <a:endParaRPr lang="en-US" sz="1800" dirty="0">
              <a:solidFill>
                <a:srgbClr val="263746"/>
              </a:solidFill>
              <a:latin typeface="Franklin Gothic Demi Cond" panose="020B0706030402020204" pitchFamily="34" charset="0"/>
            </a:endParaRPr>
          </a:p>
          <a:p>
            <a:pPr marL="45720" indent="0">
              <a:lnSpc>
                <a:spcPct val="150000"/>
              </a:lnSpc>
              <a:buNone/>
              <a:defRPr/>
            </a:pPr>
            <a:endParaRPr lang="en-US" sz="1800"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50</a:t>
            </a:fld>
            <a:endParaRPr lang="en-US" dirty="0"/>
          </a:p>
        </p:txBody>
      </p:sp>
      <p:pic>
        <p:nvPicPr>
          <p:cNvPr id="3" name="Picture 2">
            <a:extLst>
              <a:ext uri="{FF2B5EF4-FFF2-40B4-BE49-F238E27FC236}">
                <a16:creationId xmlns:a16="http://schemas.microsoft.com/office/drawing/2014/main" id="{B75D8563-E5E1-4888-A92D-21D55980767C}"/>
              </a:ext>
            </a:extLst>
          </p:cNvPr>
          <p:cNvPicPr>
            <a:picLocks noChangeAspect="1"/>
          </p:cNvPicPr>
          <p:nvPr/>
        </p:nvPicPr>
        <p:blipFill>
          <a:blip r:embed="rId5"/>
          <a:stretch>
            <a:fillRect/>
          </a:stretch>
        </p:blipFill>
        <p:spPr>
          <a:xfrm>
            <a:off x="7666119" y="3158472"/>
            <a:ext cx="1009650" cy="1152525"/>
          </a:xfrm>
          <a:prstGeom prst="rect">
            <a:avLst/>
          </a:prstGeom>
        </p:spPr>
      </p:pic>
      <p:sp>
        <p:nvSpPr>
          <p:cNvPr id="7" name="Title 2">
            <a:extLst>
              <a:ext uri="{FF2B5EF4-FFF2-40B4-BE49-F238E27FC236}">
                <a16:creationId xmlns:a16="http://schemas.microsoft.com/office/drawing/2014/main" id="{C5EE6127-3E26-4588-8A4C-27851BA80406}"/>
              </a:ext>
            </a:extLst>
          </p:cNvPr>
          <p:cNvSpPr txBox="1">
            <a:spLocks/>
          </p:cNvSpPr>
          <p:nvPr/>
        </p:nvSpPr>
        <p:spPr>
          <a:xfrm>
            <a:off x="937189" y="619015"/>
            <a:ext cx="8471732"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Smart solution online reservations</a:t>
            </a:r>
            <a:endParaRPr lang="en-US" sz="4000" dirty="0"/>
          </a:p>
        </p:txBody>
      </p:sp>
    </p:spTree>
    <p:extLst>
      <p:ext uri="{BB962C8B-B14F-4D97-AF65-F5344CB8AC3E}">
        <p14:creationId xmlns:p14="http://schemas.microsoft.com/office/powerpoint/2010/main" val="502136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569128" y="1741907"/>
            <a:ext cx="9053743" cy="4357643"/>
          </a:xfrm>
          <a:prstGeom prst="rect">
            <a:avLst/>
          </a:prstGeom>
        </p:spPr>
        <p:txBody>
          <a:bodyPr vert="horz" lIns="91440" tIns="45720" rIns="91440" bIns="45720" rtlCol="0">
            <a:normAutofit lnSpcReduction="10000"/>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nSpc>
                <a:spcPct val="150000"/>
              </a:lnSpc>
              <a:buNone/>
              <a:defRPr/>
            </a:pPr>
            <a:r>
              <a:rPr lang="en-US" sz="1800" dirty="0">
                <a:solidFill>
                  <a:schemeClr val="accent1"/>
                </a:solidFill>
                <a:latin typeface="Franklin Gothic Book" panose="020B0503020102020204" pitchFamily="34" charset="0"/>
              </a:rPr>
              <a:t>STEPS FOR RESERVATION AND PROCESSING:</a:t>
            </a:r>
          </a:p>
          <a:p>
            <a:pPr>
              <a:lnSpc>
                <a:spcPct val="150000"/>
              </a:lnSpc>
              <a:buBlip>
                <a:blip r:embed="rId3"/>
              </a:buBlip>
              <a:defRPr/>
            </a:pPr>
            <a:r>
              <a:rPr lang="en-US" sz="1800" dirty="0">
                <a:solidFill>
                  <a:srgbClr val="263746"/>
                </a:solidFill>
                <a:latin typeface="Franklin Gothic Book" panose="020B0503020102020204" pitchFamily="34" charset="0"/>
              </a:rPr>
              <a:t>Eligible borrower applies for mortgage financing with a Participating Smart Solution Lender.</a:t>
            </a:r>
          </a:p>
          <a:p>
            <a:pPr>
              <a:lnSpc>
                <a:spcPct val="150000"/>
              </a:lnSpc>
              <a:buBlip>
                <a:blip r:embed="rId3"/>
              </a:buBlip>
              <a:defRPr/>
            </a:pPr>
            <a:endParaRPr lang="en-US" sz="1800" dirty="0">
              <a:solidFill>
                <a:srgbClr val="263746"/>
              </a:solidFill>
              <a:latin typeface="Franklin Gothic Book" panose="020B0503020102020204" pitchFamily="34" charset="0"/>
            </a:endParaRPr>
          </a:p>
          <a:p>
            <a:pPr>
              <a:lnSpc>
                <a:spcPct val="150000"/>
              </a:lnSpc>
              <a:buBlip>
                <a:blip r:embed="rId3"/>
              </a:buBlip>
              <a:defRPr/>
            </a:pPr>
            <a:r>
              <a:rPr lang="en-US" sz="1800" dirty="0">
                <a:solidFill>
                  <a:srgbClr val="263746"/>
                </a:solidFill>
                <a:latin typeface="Franklin Gothic Book" panose="020B0503020102020204" pitchFamily="34" charset="0"/>
              </a:rPr>
              <a:t>Lender determines if applicant is eligible for the Smart Solution program-based program guidelines.  MHC suggests not reserving the loan until the loan has been underwritten due to 30-day closing requirement.</a:t>
            </a:r>
          </a:p>
          <a:p>
            <a:pPr>
              <a:lnSpc>
                <a:spcPct val="150000"/>
              </a:lnSpc>
              <a:buBlip>
                <a:blip r:embed="rId3"/>
              </a:buBlip>
              <a:defRPr/>
            </a:pPr>
            <a:endParaRPr lang="en-US" sz="1800" dirty="0">
              <a:solidFill>
                <a:srgbClr val="263746"/>
              </a:solidFill>
              <a:latin typeface="Franklin Gothic Book" panose="020B0503020102020204" pitchFamily="34" charset="0"/>
            </a:endParaRPr>
          </a:p>
          <a:p>
            <a:pPr>
              <a:lnSpc>
                <a:spcPct val="150000"/>
              </a:lnSpc>
              <a:buBlip>
                <a:blip r:embed="rId3"/>
              </a:buBlip>
              <a:defRPr/>
            </a:pPr>
            <a:r>
              <a:rPr lang="en-US" sz="1800" dirty="0">
                <a:solidFill>
                  <a:srgbClr val="263746"/>
                </a:solidFill>
                <a:latin typeface="Franklin Gothic Book" panose="020B0503020102020204" pitchFamily="34" charset="0"/>
              </a:rPr>
              <a:t>Mortgage is processed in compliance with program guidelines and FHA, VA, RD, or Freddie Mac (HFA Advantage program).</a:t>
            </a: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51</a:t>
            </a:fld>
            <a:endParaRPr lang="en-US" dirty="0"/>
          </a:p>
        </p:txBody>
      </p:sp>
      <p:sp>
        <p:nvSpPr>
          <p:cNvPr id="7" name="Title 2">
            <a:extLst>
              <a:ext uri="{FF2B5EF4-FFF2-40B4-BE49-F238E27FC236}">
                <a16:creationId xmlns:a16="http://schemas.microsoft.com/office/drawing/2014/main" id="{A8D92998-95DF-4A6E-B94C-AF88420AD5EA}"/>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Smart solution</a:t>
            </a:r>
            <a:endParaRPr lang="en-US" sz="4000" dirty="0"/>
          </a:p>
        </p:txBody>
      </p:sp>
    </p:spTree>
    <p:extLst>
      <p:ext uri="{BB962C8B-B14F-4D97-AF65-F5344CB8AC3E}">
        <p14:creationId xmlns:p14="http://schemas.microsoft.com/office/powerpoint/2010/main" val="29759421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628949" y="1676242"/>
            <a:ext cx="8934102" cy="4750750"/>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nSpc>
                <a:spcPct val="150000"/>
              </a:lnSpc>
              <a:buNone/>
              <a:defRPr/>
            </a:pPr>
            <a:r>
              <a:rPr lang="en-US" sz="1800" dirty="0">
                <a:solidFill>
                  <a:schemeClr val="accent1"/>
                </a:solidFill>
                <a:latin typeface="Franklin Gothic Book" panose="020B0503020102020204" pitchFamily="34" charset="0"/>
              </a:rPr>
              <a:t>CONTINUING RESERVATION AND PROCESSING STEPS:</a:t>
            </a:r>
          </a:p>
          <a:p>
            <a:pPr>
              <a:lnSpc>
                <a:spcPct val="150000"/>
              </a:lnSpc>
              <a:buBlip>
                <a:blip r:embed="rId3"/>
              </a:buBlip>
              <a:defRPr/>
            </a:pPr>
            <a:r>
              <a:rPr lang="en-US" sz="1800" dirty="0">
                <a:solidFill>
                  <a:srgbClr val="263746"/>
                </a:solidFill>
                <a:latin typeface="Franklin Gothic Book" panose="020B0503020102020204" pitchFamily="34" charset="0"/>
              </a:rPr>
              <a:t>Lender can access the reserved loans 24/7 to upload documents or change loan information as long as MHC hasn’t changed the status to Reservation Package Received.</a:t>
            </a:r>
          </a:p>
          <a:p>
            <a:pPr marL="45720" indent="0">
              <a:lnSpc>
                <a:spcPct val="150000"/>
              </a:lnSpc>
              <a:buNone/>
              <a:defRPr/>
            </a:pPr>
            <a:endParaRPr lang="en-US" sz="1800" dirty="0">
              <a:solidFill>
                <a:srgbClr val="263746"/>
              </a:solidFill>
              <a:latin typeface="Franklin Gothic Book" panose="020B0503020102020204" pitchFamily="34" charset="0"/>
            </a:endParaRPr>
          </a:p>
          <a:p>
            <a:pPr>
              <a:lnSpc>
                <a:spcPct val="150000"/>
              </a:lnSpc>
              <a:buBlip>
                <a:blip r:embed="rId3"/>
              </a:buBlip>
              <a:defRPr/>
            </a:pPr>
            <a:r>
              <a:rPr lang="en-US" sz="1800" dirty="0">
                <a:solidFill>
                  <a:srgbClr val="263746"/>
                </a:solidFill>
                <a:latin typeface="Franklin Gothic Book" panose="020B0503020102020204" pitchFamily="34" charset="0"/>
              </a:rPr>
              <a:t>Once the loan is reserved the lender the system will generate a Reservation Confirmation that needs to be printed.  This document is a required to be uploaded to MHC.   NOTE:  Don’t reserve the loan unless you know the loan will close within 30-days.</a:t>
            </a:r>
          </a:p>
          <a:p>
            <a:pPr>
              <a:lnSpc>
                <a:spcPct val="150000"/>
              </a:lnSpc>
              <a:buBlip>
                <a:blip r:embed="rId3"/>
              </a:buBlip>
              <a:defRPr/>
            </a:pPr>
            <a:endParaRPr lang="en-US" sz="2800" dirty="0">
              <a:solidFill>
                <a:srgbClr val="263746"/>
              </a:solidFill>
              <a:latin typeface="Franklin Gothic Demi Cond" panose="020B0706030402020204" pitchFamily="34" charset="0"/>
            </a:endParaRPr>
          </a:p>
          <a:p>
            <a:pPr>
              <a:lnSpc>
                <a:spcPct val="150000"/>
              </a:lnSpc>
              <a:buBlip>
                <a:blip r:embed="rId3"/>
              </a:buBlip>
              <a:defRPr/>
            </a:pPr>
            <a:endParaRPr lang="en-US" sz="2800" dirty="0">
              <a:solidFill>
                <a:srgbClr val="263746"/>
              </a:solidFill>
              <a:latin typeface="Franklin Gothic Demi Cond" panose="020B0706030402020204" pitchFamily="34" charset="0"/>
            </a:endParaRP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52</a:t>
            </a:fld>
            <a:endParaRPr lang="en-US" dirty="0"/>
          </a:p>
        </p:txBody>
      </p:sp>
      <p:sp>
        <p:nvSpPr>
          <p:cNvPr id="7" name="Title 2">
            <a:extLst>
              <a:ext uri="{FF2B5EF4-FFF2-40B4-BE49-F238E27FC236}">
                <a16:creationId xmlns:a16="http://schemas.microsoft.com/office/drawing/2014/main" id="{792E2288-B4BC-4149-9F03-E9A0A82B24B4}"/>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Smart solution</a:t>
            </a:r>
            <a:endParaRPr lang="en-US" sz="4000" dirty="0"/>
          </a:p>
        </p:txBody>
      </p:sp>
    </p:spTree>
    <p:extLst>
      <p:ext uri="{BB962C8B-B14F-4D97-AF65-F5344CB8AC3E}">
        <p14:creationId xmlns:p14="http://schemas.microsoft.com/office/powerpoint/2010/main" val="35035993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650313" y="1548661"/>
            <a:ext cx="8891373" cy="4990251"/>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50000"/>
              </a:lnSpc>
              <a:buBlip>
                <a:blip r:embed="rId3"/>
              </a:buBlip>
              <a:defRPr/>
            </a:pPr>
            <a:r>
              <a:rPr lang="en-US" sz="1800" dirty="0">
                <a:solidFill>
                  <a:srgbClr val="263746"/>
                </a:solidFill>
                <a:latin typeface="Franklin Gothic Book" panose="020B0503020102020204" pitchFamily="34" charset="0"/>
              </a:rPr>
              <a:t>Since loan rates are updated daily, best practice is to always check the rate and notify your borrower before reserving the loan. </a:t>
            </a:r>
          </a:p>
          <a:p>
            <a:pPr>
              <a:lnSpc>
                <a:spcPct val="150000"/>
              </a:lnSpc>
              <a:buBlip>
                <a:blip r:embed="rId3"/>
              </a:buBlip>
              <a:defRPr/>
            </a:pPr>
            <a:endParaRPr lang="en-US" sz="1800" dirty="0">
              <a:solidFill>
                <a:srgbClr val="263746"/>
              </a:solidFill>
              <a:latin typeface="Franklin Gothic Book" panose="020B0503020102020204" pitchFamily="34" charset="0"/>
            </a:endParaRPr>
          </a:p>
          <a:p>
            <a:pPr>
              <a:lnSpc>
                <a:spcPct val="150000"/>
              </a:lnSpc>
              <a:buBlip>
                <a:blip r:embed="rId3"/>
              </a:buBlip>
              <a:defRPr/>
            </a:pPr>
            <a:r>
              <a:rPr lang="en-US" sz="1800" dirty="0">
                <a:solidFill>
                  <a:srgbClr val="263746"/>
                </a:solidFill>
                <a:latin typeface="Franklin Gothic Book" panose="020B0503020102020204" pitchFamily="34" charset="0"/>
              </a:rPr>
              <a:t>The Lender must furnish MHC with the Reservation package, using the Smart Solution Transmittal Checklist, within 3-business days. from reservation or risk cancellation of the Reservation of Funds and Rate Commitment.</a:t>
            </a:r>
          </a:p>
          <a:p>
            <a:pPr>
              <a:lnSpc>
                <a:spcPct val="150000"/>
              </a:lnSpc>
              <a:buBlip>
                <a:blip r:embed="rId3"/>
              </a:buBlip>
              <a:defRPr/>
            </a:pPr>
            <a:endParaRPr lang="en-US" sz="1800" dirty="0">
              <a:solidFill>
                <a:srgbClr val="263746"/>
              </a:solidFill>
              <a:latin typeface="Franklin Gothic Book" panose="020B0503020102020204" pitchFamily="34" charset="0"/>
            </a:endParaRPr>
          </a:p>
          <a:p>
            <a:pPr>
              <a:lnSpc>
                <a:spcPct val="150000"/>
              </a:lnSpc>
              <a:buBlip>
                <a:blip r:embed="rId3"/>
              </a:buBlip>
              <a:defRPr/>
            </a:pPr>
            <a:r>
              <a:rPr lang="en-US" sz="1800" dirty="0">
                <a:solidFill>
                  <a:srgbClr val="263746"/>
                </a:solidFill>
                <a:latin typeface="Franklin Gothic Book" panose="020B0503020102020204" pitchFamily="34" charset="0"/>
              </a:rPr>
              <a:t>Documentation should be uploaded to MHC Online Reservation site</a:t>
            </a:r>
          </a:p>
          <a:p>
            <a:pPr>
              <a:lnSpc>
                <a:spcPct val="150000"/>
              </a:lnSpc>
              <a:buBlip>
                <a:blip r:embed="rId3"/>
              </a:buBlip>
              <a:defRPr/>
            </a:pPr>
            <a:endParaRPr lang="en-US" sz="1800" dirty="0">
              <a:solidFill>
                <a:srgbClr val="263746"/>
              </a:solidFill>
              <a:latin typeface="Franklin Gothic Book" panose="020B0503020102020204" pitchFamily="34" charset="0"/>
            </a:endParaRPr>
          </a:p>
          <a:p>
            <a:pPr>
              <a:lnSpc>
                <a:spcPct val="150000"/>
              </a:lnSpc>
              <a:buBlip>
                <a:blip r:embed="rId3"/>
              </a:buBlip>
              <a:defRPr/>
            </a:pPr>
            <a:r>
              <a:rPr lang="en-US" sz="1800" dirty="0">
                <a:solidFill>
                  <a:srgbClr val="263746"/>
                </a:solidFill>
                <a:latin typeface="Franklin Gothic Book" panose="020B0503020102020204" pitchFamily="34" charset="0"/>
              </a:rPr>
              <a:t>Faxed documentation is NOT acceptable</a:t>
            </a:r>
          </a:p>
          <a:p>
            <a:pPr>
              <a:lnSpc>
                <a:spcPct val="150000"/>
              </a:lnSpc>
              <a:buBlip>
                <a:blip r:embed="rId3"/>
              </a:buBlip>
              <a:defRPr/>
            </a:pPr>
            <a:endParaRPr lang="en-US" sz="2800" dirty="0">
              <a:solidFill>
                <a:srgbClr val="263746"/>
              </a:solidFill>
              <a:latin typeface="Franklin Gothic Demi Cond" panose="020B0706030402020204" pitchFamily="34" charset="0"/>
            </a:endParaRPr>
          </a:p>
          <a:p>
            <a:pPr>
              <a:lnSpc>
                <a:spcPct val="150000"/>
              </a:lnSpc>
              <a:buBlip>
                <a:blip r:embed="rId3"/>
              </a:buBlip>
              <a:defRPr/>
            </a:pPr>
            <a:endParaRPr lang="en-US" sz="2800" dirty="0">
              <a:solidFill>
                <a:srgbClr val="263746"/>
              </a:solidFill>
              <a:latin typeface="Franklin Gothic Demi Cond" panose="020B0706030402020204" pitchFamily="34" charset="0"/>
            </a:endParaRP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53</a:t>
            </a:fld>
            <a:endParaRPr lang="en-US" dirty="0"/>
          </a:p>
        </p:txBody>
      </p:sp>
      <p:sp>
        <p:nvSpPr>
          <p:cNvPr id="7" name="Title 2">
            <a:extLst>
              <a:ext uri="{FF2B5EF4-FFF2-40B4-BE49-F238E27FC236}">
                <a16:creationId xmlns:a16="http://schemas.microsoft.com/office/drawing/2014/main" id="{76767667-EEA9-4A44-8D74-93DD5CFDD4C7}"/>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Smart solution guidelines</a:t>
            </a:r>
            <a:endParaRPr lang="en-US" sz="4000" dirty="0"/>
          </a:p>
        </p:txBody>
      </p:sp>
    </p:spTree>
    <p:extLst>
      <p:ext uri="{BB962C8B-B14F-4D97-AF65-F5344CB8AC3E}">
        <p14:creationId xmlns:p14="http://schemas.microsoft.com/office/powerpoint/2010/main" val="10427860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543491" y="1699178"/>
            <a:ext cx="9130206" cy="4443101"/>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50000"/>
              </a:lnSpc>
              <a:buBlip>
                <a:blip r:embed="rId3"/>
              </a:buBlip>
              <a:defRPr/>
            </a:pPr>
            <a:r>
              <a:rPr lang="en-US" sz="1800" dirty="0">
                <a:solidFill>
                  <a:srgbClr val="263746"/>
                </a:solidFill>
                <a:latin typeface="Franklin Gothic Book" panose="020B0503020102020204" pitchFamily="34" charset="0"/>
              </a:rPr>
              <a:t>Rates will be posted daily on business days on our Homepage at 9 a.m. M-F at </a:t>
            </a:r>
            <a:r>
              <a:rPr lang="en-US" sz="1800" dirty="0">
                <a:solidFill>
                  <a:srgbClr val="263746"/>
                </a:solidFill>
                <a:latin typeface="Franklin Gothic Book" panose="020B0503020102020204" pitchFamily="34" charset="0"/>
                <a:hlinkClick r:id="rId4"/>
              </a:rPr>
              <a:t>www.mshomecorp.com</a:t>
            </a:r>
            <a:r>
              <a:rPr lang="en-US" sz="1800" dirty="0">
                <a:solidFill>
                  <a:srgbClr val="263746"/>
                </a:solidFill>
                <a:latin typeface="Franklin Gothic Book" panose="020B0503020102020204" pitchFamily="34" charset="0"/>
              </a:rPr>
              <a:t>. Daily rates will be available with 30-day locks.</a:t>
            </a:r>
          </a:p>
          <a:p>
            <a:pPr>
              <a:lnSpc>
                <a:spcPct val="150000"/>
              </a:lnSpc>
              <a:buBlip>
                <a:blip r:embed="rId3"/>
              </a:buBlip>
              <a:defRPr/>
            </a:pPr>
            <a:r>
              <a:rPr lang="en-US" sz="1800" dirty="0">
                <a:solidFill>
                  <a:srgbClr val="263746"/>
                </a:solidFill>
                <a:latin typeface="Franklin Gothic Book" panose="020B0503020102020204" pitchFamily="34" charset="0"/>
              </a:rPr>
              <a:t>NO COMMITMENT/RESERVATION FEE</a:t>
            </a:r>
          </a:p>
          <a:p>
            <a:pPr>
              <a:lnSpc>
                <a:spcPct val="150000"/>
              </a:lnSpc>
              <a:buBlip>
                <a:blip r:embed="rId3"/>
              </a:buBlip>
              <a:defRPr/>
            </a:pPr>
            <a:r>
              <a:rPr lang="en-US" sz="1800" dirty="0">
                <a:solidFill>
                  <a:srgbClr val="263746"/>
                </a:solidFill>
                <a:latin typeface="Franklin Gothic Book" panose="020B0503020102020204" pitchFamily="34" charset="0"/>
              </a:rPr>
              <a:t>30-day extensions are available for a cost of 0.25% of the 1</a:t>
            </a:r>
            <a:r>
              <a:rPr lang="en-US" sz="1800" baseline="30000" dirty="0">
                <a:solidFill>
                  <a:srgbClr val="263746"/>
                </a:solidFill>
                <a:latin typeface="Franklin Gothic Book" panose="020B0503020102020204" pitchFamily="34" charset="0"/>
              </a:rPr>
              <a:t>st</a:t>
            </a:r>
            <a:r>
              <a:rPr lang="en-US" sz="1800" dirty="0">
                <a:solidFill>
                  <a:srgbClr val="263746"/>
                </a:solidFill>
                <a:latin typeface="Franklin Gothic Book" panose="020B0503020102020204" pitchFamily="34" charset="0"/>
              </a:rPr>
              <a:t> mortgage total loan amount (Fee is to be paid online).</a:t>
            </a:r>
          </a:p>
          <a:p>
            <a:pPr>
              <a:lnSpc>
                <a:spcPct val="150000"/>
              </a:lnSpc>
              <a:buBlip>
                <a:blip r:embed="rId3"/>
              </a:buBlip>
              <a:defRPr/>
            </a:pPr>
            <a:r>
              <a:rPr lang="en-US" sz="1800" dirty="0">
                <a:solidFill>
                  <a:srgbClr val="263746"/>
                </a:solidFill>
                <a:latin typeface="Franklin Gothic Book" panose="020B0503020102020204" pitchFamily="34" charset="0"/>
              </a:rPr>
              <a:t>One 15-day extension can be made at no cost (if add’ l. 15- days needed, the .25% Ext. fee is applicable). </a:t>
            </a:r>
          </a:p>
          <a:p>
            <a:pPr>
              <a:lnSpc>
                <a:spcPct val="150000"/>
              </a:lnSpc>
              <a:buBlip>
                <a:blip r:embed="rId3"/>
              </a:buBlip>
              <a:defRPr/>
            </a:pPr>
            <a:r>
              <a:rPr lang="en-US" sz="1800" dirty="0">
                <a:solidFill>
                  <a:srgbClr val="263746"/>
                </a:solidFill>
                <a:latin typeface="Franklin Gothic Book" panose="020B0503020102020204" pitchFamily="34" charset="0"/>
              </a:rPr>
              <a:t>Lender will print &amp; upload the Notification of Change form selecting the 15 or 30-day extension being requested &amp; enter the new closing date.</a:t>
            </a:r>
          </a:p>
          <a:p>
            <a:pPr marL="45720" indent="0">
              <a:lnSpc>
                <a:spcPct val="150000"/>
              </a:lnSpc>
              <a:buNone/>
              <a:defRPr/>
            </a:pPr>
            <a:endParaRPr lang="en-US" sz="1800" dirty="0">
              <a:solidFill>
                <a:srgbClr val="263746"/>
              </a:solidFill>
              <a:latin typeface="Franklin Gothic Demi Cond" panose="020B0706030402020204" pitchFamily="34" charset="0"/>
            </a:endParaRPr>
          </a:p>
          <a:p>
            <a:pPr>
              <a:lnSpc>
                <a:spcPct val="150000"/>
              </a:lnSpc>
              <a:buBlip>
                <a:blip r:embed="rId3"/>
              </a:buBlip>
              <a:defRPr/>
            </a:pPr>
            <a:endParaRPr lang="en-US" sz="1800" dirty="0">
              <a:solidFill>
                <a:srgbClr val="263746"/>
              </a:solidFill>
              <a:latin typeface="Franklin Gothic Demi Cond" panose="020B0706030402020204" pitchFamily="34" charset="0"/>
            </a:endParaRPr>
          </a:p>
          <a:p>
            <a:pPr marL="45720" indent="0">
              <a:lnSpc>
                <a:spcPct val="150000"/>
              </a:lnSpc>
              <a:buNone/>
              <a:defRPr/>
            </a:pPr>
            <a:endParaRPr lang="en-US" sz="1800"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54</a:t>
            </a:fld>
            <a:endParaRPr lang="en-US" dirty="0"/>
          </a:p>
        </p:txBody>
      </p:sp>
      <p:sp>
        <p:nvSpPr>
          <p:cNvPr id="7" name="Title 2">
            <a:extLst>
              <a:ext uri="{FF2B5EF4-FFF2-40B4-BE49-F238E27FC236}">
                <a16:creationId xmlns:a16="http://schemas.microsoft.com/office/drawing/2014/main" id="{CAC0CE95-31EF-4668-9E8D-4BA081388E4B}"/>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Smart solution rate locks</a:t>
            </a:r>
            <a:endParaRPr lang="en-US" sz="4000" dirty="0"/>
          </a:p>
        </p:txBody>
      </p:sp>
    </p:spTree>
    <p:extLst>
      <p:ext uri="{BB962C8B-B14F-4D97-AF65-F5344CB8AC3E}">
        <p14:creationId xmlns:p14="http://schemas.microsoft.com/office/powerpoint/2010/main" val="30997951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415304" y="2078725"/>
            <a:ext cx="9361391" cy="5013572"/>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50000"/>
              </a:lnSpc>
              <a:buBlip>
                <a:blip r:embed="rId3"/>
              </a:buBlip>
              <a:defRPr/>
            </a:pPr>
            <a:r>
              <a:rPr lang="en-US" sz="1800" dirty="0">
                <a:solidFill>
                  <a:srgbClr val="263746"/>
                </a:solidFill>
                <a:latin typeface="Franklin Gothic Book" panose="020B0503020102020204" pitchFamily="34" charset="0"/>
              </a:rPr>
              <a:t>Loans that are not delivered in fundable format within 10-days of the reservation expiration will not be paid per-diem interest from the 10</a:t>
            </a:r>
            <a:r>
              <a:rPr lang="en-US" sz="1800" baseline="30000" dirty="0">
                <a:solidFill>
                  <a:srgbClr val="263746"/>
                </a:solidFill>
                <a:latin typeface="Franklin Gothic Book" panose="020B0503020102020204" pitchFamily="34" charset="0"/>
              </a:rPr>
              <a:t>th</a:t>
            </a:r>
            <a:r>
              <a:rPr lang="en-US" sz="1800" dirty="0">
                <a:solidFill>
                  <a:srgbClr val="263746"/>
                </a:solidFill>
                <a:latin typeface="Franklin Gothic Book" panose="020B0503020102020204" pitchFamily="34" charset="0"/>
              </a:rPr>
              <a:t> day until the funding date.  </a:t>
            </a:r>
          </a:p>
          <a:p>
            <a:pPr>
              <a:lnSpc>
                <a:spcPct val="150000"/>
              </a:lnSpc>
              <a:buBlip>
                <a:blip r:embed="rId3"/>
              </a:buBlip>
              <a:defRPr/>
            </a:pPr>
            <a:endParaRPr lang="en-US" sz="1800" dirty="0">
              <a:solidFill>
                <a:srgbClr val="263746"/>
              </a:solidFill>
              <a:latin typeface="Franklin Gothic Book" panose="020B0503020102020204" pitchFamily="34" charset="0"/>
            </a:endParaRPr>
          </a:p>
          <a:p>
            <a:pPr>
              <a:lnSpc>
                <a:spcPct val="150000"/>
              </a:lnSpc>
              <a:buBlip>
                <a:blip r:embed="rId3"/>
              </a:buBlip>
              <a:defRPr/>
            </a:pPr>
            <a:r>
              <a:rPr lang="en-US" sz="1800" dirty="0">
                <a:solidFill>
                  <a:srgbClr val="263746"/>
                </a:solidFill>
                <a:latin typeface="Franklin Gothic Book" panose="020B0503020102020204" pitchFamily="34" charset="0"/>
              </a:rPr>
              <a:t>If the loan isn’t sold to ServiSolutions within 60-days of the reservation date, there will be a .25% late delivery fee netted from the purchase proceeds.  </a:t>
            </a:r>
          </a:p>
          <a:p>
            <a:pPr>
              <a:lnSpc>
                <a:spcPct val="150000"/>
              </a:lnSpc>
              <a:buBlip>
                <a:blip r:embed="rId3"/>
              </a:buBlip>
              <a:defRPr/>
            </a:pPr>
            <a:endParaRPr lang="en-US" sz="1800" dirty="0">
              <a:solidFill>
                <a:srgbClr val="263746"/>
              </a:solidFill>
              <a:latin typeface="Franklin Gothic Book" panose="020B0503020102020204" pitchFamily="34" charset="0"/>
            </a:endParaRPr>
          </a:p>
          <a:p>
            <a:pPr>
              <a:lnSpc>
                <a:spcPct val="150000"/>
              </a:lnSpc>
              <a:buBlip>
                <a:blip r:embed="rId3"/>
              </a:buBlip>
              <a:defRPr/>
            </a:pPr>
            <a:r>
              <a:rPr lang="en-US" sz="1800" dirty="0">
                <a:solidFill>
                  <a:srgbClr val="263746"/>
                </a:solidFill>
                <a:latin typeface="Franklin Gothic Book" panose="020B0503020102020204" pitchFamily="34" charset="0"/>
              </a:rPr>
              <a:t>If the loan isn’t sold within 100-days of the reservation date, there may be a pricing adjustment fee on top of the late delivery fee netted from the purchase proceeds</a:t>
            </a:r>
          </a:p>
          <a:p>
            <a:pPr>
              <a:lnSpc>
                <a:spcPct val="150000"/>
              </a:lnSpc>
              <a:buBlip>
                <a:blip r:embed="rId3"/>
              </a:buBlip>
              <a:defRPr/>
            </a:pPr>
            <a:endParaRPr lang="en-US" sz="2800" dirty="0">
              <a:solidFill>
                <a:srgbClr val="263746"/>
              </a:solidFill>
              <a:latin typeface="Franklin Gothic Demi Cond" panose="020B0706030402020204" pitchFamily="34" charset="0"/>
            </a:endParaRP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55</a:t>
            </a:fld>
            <a:endParaRPr lang="en-US" dirty="0"/>
          </a:p>
        </p:txBody>
      </p:sp>
      <p:sp>
        <p:nvSpPr>
          <p:cNvPr id="9" name="Title 2">
            <a:extLst>
              <a:ext uri="{FF2B5EF4-FFF2-40B4-BE49-F238E27FC236}">
                <a16:creationId xmlns:a16="http://schemas.microsoft.com/office/drawing/2014/main" id="{F4E82150-278B-4059-88F3-386C745755F1}"/>
              </a:ext>
            </a:extLst>
          </p:cNvPr>
          <p:cNvSpPr txBox="1">
            <a:spLocks/>
          </p:cNvSpPr>
          <p:nvPr/>
        </p:nvSpPr>
        <p:spPr>
          <a:xfrm>
            <a:off x="937189" y="619015"/>
            <a:ext cx="8471732"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Smart solution – </a:t>
            </a:r>
            <a:r>
              <a:rPr lang="en-US" sz="4000" b="1" dirty="0" err="1">
                <a:solidFill>
                  <a:schemeClr val="accent1"/>
                </a:solidFill>
              </a:rPr>
              <a:t>servisolutions</a:t>
            </a:r>
            <a:r>
              <a:rPr lang="en-US" sz="4000" b="1" dirty="0">
                <a:solidFill>
                  <a:schemeClr val="accent1"/>
                </a:solidFill>
              </a:rPr>
              <a:t> (servicer)</a:t>
            </a:r>
            <a:endParaRPr lang="en-US" sz="4000" dirty="0"/>
          </a:p>
        </p:txBody>
      </p:sp>
    </p:spTree>
    <p:extLst>
      <p:ext uri="{BB962C8B-B14F-4D97-AF65-F5344CB8AC3E}">
        <p14:creationId xmlns:p14="http://schemas.microsoft.com/office/powerpoint/2010/main" val="39773963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389218" y="1463428"/>
            <a:ext cx="9890263" cy="5013572"/>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nSpc>
                <a:spcPct val="150000"/>
              </a:lnSpc>
              <a:buNone/>
              <a:defRPr/>
            </a:pPr>
            <a:endParaRPr lang="en-US" sz="2800" dirty="0">
              <a:solidFill>
                <a:srgbClr val="263746"/>
              </a:solidFill>
              <a:latin typeface="Franklin Gothic Demi Cond" panose="020B0706030402020204" pitchFamily="34" charset="0"/>
            </a:endParaRPr>
          </a:p>
          <a:p>
            <a:pPr marL="45720" indent="0">
              <a:lnSpc>
                <a:spcPct val="150000"/>
              </a:lnSpc>
              <a:buNone/>
              <a:defRPr/>
            </a:pPr>
            <a:endParaRPr lang="en-US" sz="2800" dirty="0">
              <a:solidFill>
                <a:srgbClr val="263746"/>
              </a:solidFill>
              <a:latin typeface="Franklin Gothic Demi Cond" panose="020B0706030402020204" pitchFamily="34" charset="0"/>
            </a:endParaRP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56</a:t>
            </a:fld>
            <a:endParaRPr lang="en-US" dirty="0"/>
          </a:p>
        </p:txBody>
      </p:sp>
      <p:pic>
        <p:nvPicPr>
          <p:cNvPr id="7" name="Picture 6">
            <a:extLst>
              <a:ext uri="{FF2B5EF4-FFF2-40B4-BE49-F238E27FC236}">
                <a16:creationId xmlns:a16="http://schemas.microsoft.com/office/drawing/2014/main" id="{963D66F9-914A-416A-B8FA-174ECACA6CDA}"/>
              </a:ext>
            </a:extLst>
          </p:cNvPr>
          <p:cNvPicPr>
            <a:picLocks noChangeAspect="1"/>
          </p:cNvPicPr>
          <p:nvPr/>
        </p:nvPicPr>
        <p:blipFill>
          <a:blip r:embed="rId3"/>
          <a:stretch>
            <a:fillRect/>
          </a:stretch>
        </p:blipFill>
        <p:spPr>
          <a:xfrm>
            <a:off x="1727225" y="1463428"/>
            <a:ext cx="9214247" cy="5236367"/>
          </a:xfrm>
          <a:prstGeom prst="rect">
            <a:avLst/>
          </a:prstGeom>
        </p:spPr>
      </p:pic>
      <p:sp>
        <p:nvSpPr>
          <p:cNvPr id="9" name="Title 2">
            <a:extLst>
              <a:ext uri="{FF2B5EF4-FFF2-40B4-BE49-F238E27FC236}">
                <a16:creationId xmlns:a16="http://schemas.microsoft.com/office/drawing/2014/main" id="{57109483-5E93-4CF2-9902-C18BD137B1D0}"/>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err="1">
                <a:solidFill>
                  <a:schemeClr val="accent1"/>
                </a:solidFill>
              </a:rPr>
              <a:t>Servisolution</a:t>
            </a:r>
            <a:r>
              <a:rPr lang="en-US" sz="4000" b="1" dirty="0">
                <a:solidFill>
                  <a:schemeClr val="accent1"/>
                </a:solidFill>
              </a:rPr>
              <a:t> lender site</a:t>
            </a:r>
            <a:endParaRPr lang="en-US" sz="4000" dirty="0"/>
          </a:p>
        </p:txBody>
      </p:sp>
    </p:spTree>
    <p:extLst>
      <p:ext uri="{BB962C8B-B14F-4D97-AF65-F5344CB8AC3E}">
        <p14:creationId xmlns:p14="http://schemas.microsoft.com/office/powerpoint/2010/main" val="41579467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355035" y="2010359"/>
            <a:ext cx="9890263" cy="2159989"/>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50000"/>
              </a:lnSpc>
              <a:buBlip>
                <a:blip r:embed="rId3"/>
              </a:buBlip>
              <a:defRPr/>
            </a:pPr>
            <a:r>
              <a:rPr lang="en-US" sz="1800" dirty="0">
                <a:solidFill>
                  <a:srgbClr val="263746"/>
                </a:solidFill>
                <a:latin typeface="Franklin Gothic Book" panose="020B0503020102020204" pitchFamily="34" charset="0"/>
              </a:rPr>
              <a:t>May be used with MHC’s Mortgage Credit Certificate (MCC)!</a:t>
            </a:r>
          </a:p>
          <a:p>
            <a:pPr>
              <a:lnSpc>
                <a:spcPct val="150000"/>
              </a:lnSpc>
              <a:buBlip>
                <a:blip r:embed="rId3"/>
              </a:buBlip>
              <a:defRPr/>
            </a:pPr>
            <a:endParaRPr lang="en-US" sz="1800" dirty="0">
              <a:solidFill>
                <a:srgbClr val="263746"/>
              </a:solidFill>
              <a:latin typeface="Franklin Gothic Book" panose="020B0503020102020204" pitchFamily="34" charset="0"/>
            </a:endParaRPr>
          </a:p>
          <a:p>
            <a:pPr>
              <a:lnSpc>
                <a:spcPct val="150000"/>
              </a:lnSpc>
              <a:buBlip>
                <a:blip r:embed="rId3"/>
              </a:buBlip>
              <a:defRPr/>
            </a:pPr>
            <a:r>
              <a:rPr lang="en-US" sz="1800" dirty="0">
                <a:solidFill>
                  <a:srgbClr val="263746"/>
                </a:solidFill>
                <a:latin typeface="Franklin Gothic Book" panose="020B0503020102020204" pitchFamily="34" charset="0"/>
              </a:rPr>
              <a:t>MCC guidelines (IRS Reg.’s) will always take precedence over the Smart Solution guidelines, i.e., income limit, 1</a:t>
            </a:r>
            <a:r>
              <a:rPr lang="en-US" sz="1800" baseline="30000" dirty="0">
                <a:solidFill>
                  <a:srgbClr val="263746"/>
                </a:solidFill>
                <a:latin typeface="Franklin Gothic Book" panose="020B0503020102020204" pitchFamily="34" charset="0"/>
              </a:rPr>
              <a:t>st</a:t>
            </a:r>
            <a:r>
              <a:rPr lang="en-US" sz="1800" dirty="0">
                <a:solidFill>
                  <a:srgbClr val="263746"/>
                </a:solidFill>
                <a:latin typeface="Franklin Gothic Book" panose="020B0503020102020204" pitchFamily="34" charset="0"/>
              </a:rPr>
              <a:t> time homebuyer rule and purchase price limit.</a:t>
            </a:r>
          </a:p>
          <a:p>
            <a:pPr marL="45720" indent="0">
              <a:lnSpc>
                <a:spcPct val="150000"/>
              </a:lnSpc>
              <a:buNone/>
              <a:defRPr/>
            </a:pPr>
            <a:endParaRPr lang="en-US" sz="2800" dirty="0">
              <a:solidFill>
                <a:srgbClr val="263746"/>
              </a:solidFill>
              <a:latin typeface="Franklin Gothic Demi Cond" panose="020B0706030402020204" pitchFamily="34" charset="0"/>
            </a:endParaRPr>
          </a:p>
          <a:p>
            <a:pPr>
              <a:lnSpc>
                <a:spcPct val="150000"/>
              </a:lnSpc>
              <a:buBlip>
                <a:blip r:embed="rId3"/>
              </a:buBlip>
              <a:defRPr/>
            </a:pPr>
            <a:endParaRPr lang="en-US" sz="2800" dirty="0">
              <a:solidFill>
                <a:srgbClr val="263746"/>
              </a:solidFill>
              <a:latin typeface="Franklin Gothic Demi Cond" panose="020B0706030402020204" pitchFamily="34" charset="0"/>
            </a:endParaRPr>
          </a:p>
          <a:p>
            <a:pPr>
              <a:lnSpc>
                <a:spcPct val="150000"/>
              </a:lnSpc>
              <a:buBlip>
                <a:blip r:embed="rId3"/>
              </a:buBlip>
              <a:defRPr/>
            </a:pPr>
            <a:endParaRPr lang="en-US" sz="2800" dirty="0">
              <a:solidFill>
                <a:srgbClr val="263746"/>
              </a:solidFill>
              <a:latin typeface="Franklin Gothic Demi Cond" panose="020B0706030402020204" pitchFamily="34" charset="0"/>
            </a:endParaRP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57</a:t>
            </a:fld>
            <a:endParaRPr lang="en-US" dirty="0"/>
          </a:p>
        </p:txBody>
      </p:sp>
      <p:pic>
        <p:nvPicPr>
          <p:cNvPr id="7" name="Picture 9" descr="G:\DEPARTMENT\Marketing\logo\UseTheseMHCLogos\MCClogo\MCC_logo.jpg">
            <a:extLst>
              <a:ext uri="{FF2B5EF4-FFF2-40B4-BE49-F238E27FC236}">
                <a16:creationId xmlns:a16="http://schemas.microsoft.com/office/drawing/2014/main" id="{23E19C5A-41F4-468A-9F7B-4AEA660DE2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9527" b="23117"/>
          <a:stretch>
            <a:fillRect/>
          </a:stretch>
        </p:blipFill>
        <p:spPr bwMode="auto">
          <a:xfrm>
            <a:off x="4610101" y="4294909"/>
            <a:ext cx="2971798" cy="183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2">
            <a:extLst>
              <a:ext uri="{FF2B5EF4-FFF2-40B4-BE49-F238E27FC236}">
                <a16:creationId xmlns:a16="http://schemas.microsoft.com/office/drawing/2014/main" id="{0B66EFFD-1FBE-417E-AE91-7817DD0146A8}"/>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Smart solution</a:t>
            </a:r>
            <a:endParaRPr lang="en-US" sz="4000" dirty="0"/>
          </a:p>
        </p:txBody>
      </p:sp>
    </p:spTree>
    <p:extLst>
      <p:ext uri="{BB962C8B-B14F-4D97-AF65-F5344CB8AC3E}">
        <p14:creationId xmlns:p14="http://schemas.microsoft.com/office/powerpoint/2010/main" val="38559941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389218" y="1463428"/>
            <a:ext cx="9890263" cy="5013572"/>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nSpc>
                <a:spcPct val="150000"/>
              </a:lnSpc>
              <a:buNone/>
              <a:defRPr/>
            </a:pPr>
            <a:endParaRPr lang="en-US" sz="2800" dirty="0">
              <a:solidFill>
                <a:srgbClr val="263746"/>
              </a:solidFill>
              <a:latin typeface="Franklin Gothic Demi Cond" panose="020B0706030402020204" pitchFamily="34" charset="0"/>
            </a:endParaRPr>
          </a:p>
          <a:p>
            <a:pPr>
              <a:lnSpc>
                <a:spcPct val="150000"/>
              </a:lnSpc>
              <a:buBlip>
                <a:blip r:embed="rId3"/>
              </a:buBlip>
              <a:defRPr/>
            </a:pPr>
            <a:endParaRPr lang="en-US" sz="2800" dirty="0">
              <a:solidFill>
                <a:srgbClr val="263746"/>
              </a:solidFill>
              <a:latin typeface="Franklin Gothic Demi Cond" panose="020B0706030402020204" pitchFamily="34" charset="0"/>
            </a:endParaRPr>
          </a:p>
          <a:p>
            <a:pPr>
              <a:lnSpc>
                <a:spcPct val="150000"/>
              </a:lnSpc>
              <a:buBlip>
                <a:blip r:embed="rId3"/>
              </a:buBlip>
              <a:defRPr/>
            </a:pPr>
            <a:endParaRPr lang="en-US" sz="2800" dirty="0">
              <a:solidFill>
                <a:srgbClr val="263746"/>
              </a:solidFill>
              <a:latin typeface="Franklin Gothic Demi Cond" panose="020B0706030402020204" pitchFamily="34" charset="0"/>
            </a:endParaRP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6" name="Title 2"/>
          <p:cNvSpPr txBox="1">
            <a:spLocks/>
          </p:cNvSpPr>
          <p:nvPr/>
        </p:nvSpPr>
        <p:spPr>
          <a:xfrm>
            <a:off x="1676401" y="381000"/>
            <a:ext cx="9677399" cy="826119"/>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b="1" dirty="0">
                <a:solidFill>
                  <a:schemeClr val="accent1"/>
                </a:solidFill>
              </a:rPr>
              <a:t>					</a:t>
            </a:r>
            <a:endParaRPr lang="en-US" dirty="0"/>
          </a:p>
        </p:txBody>
      </p:sp>
      <p:sp>
        <p:nvSpPr>
          <p:cNvPr id="2" name="Slide Number Placeholder 1"/>
          <p:cNvSpPr>
            <a:spLocks noGrp="1"/>
          </p:cNvSpPr>
          <p:nvPr>
            <p:ph type="sldNum" sz="quarter" idx="12"/>
          </p:nvPr>
        </p:nvSpPr>
        <p:spPr/>
        <p:txBody>
          <a:bodyPr/>
          <a:lstStyle/>
          <a:p>
            <a:fld id="{EE065D4E-4CF5-4BDF-92E5-0F49ED5E9B3E}" type="slidenum">
              <a:rPr lang="en-US" smtClean="0"/>
              <a:t>58</a:t>
            </a:fld>
            <a:endParaRPr lang="en-US" dirty="0"/>
          </a:p>
        </p:txBody>
      </p:sp>
      <p:pic>
        <p:nvPicPr>
          <p:cNvPr id="4" name="Picture 3">
            <a:extLst>
              <a:ext uri="{FF2B5EF4-FFF2-40B4-BE49-F238E27FC236}">
                <a16:creationId xmlns:a16="http://schemas.microsoft.com/office/drawing/2014/main" id="{0A2412E3-47DD-4F8C-8D61-F25A028647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6747" y="817316"/>
            <a:ext cx="4959929" cy="5294559"/>
          </a:xfrm>
          <a:prstGeom prst="rect">
            <a:avLst/>
          </a:prstGeom>
        </p:spPr>
      </p:pic>
    </p:spTree>
    <p:extLst>
      <p:ext uri="{BB962C8B-B14F-4D97-AF65-F5344CB8AC3E}">
        <p14:creationId xmlns:p14="http://schemas.microsoft.com/office/powerpoint/2010/main" val="17433454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945143" y="1642890"/>
            <a:ext cx="8301713" cy="4322075"/>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lvl="0">
              <a:lnSpc>
                <a:spcPct val="130000"/>
              </a:lnSpc>
              <a:buBlip>
                <a:blip r:embed="rId3"/>
              </a:buBlip>
              <a:defRPr/>
            </a:pPr>
            <a:r>
              <a:rPr lang="en-US" sz="1800" dirty="0">
                <a:latin typeface="Franklin Gothic Book" panose="020B0503020102020204" pitchFamily="34" charset="0"/>
              </a:rPr>
              <a:t>In rural Mississippi there exists a critical shortage of qualified teachers.  In response to this need, the Mississippi Legislature passed the “Mississippi Critical Teacher Shortage Act of 1998”, which offers attractive incentives for qualified teachers. </a:t>
            </a:r>
          </a:p>
          <a:p>
            <a:pPr lvl="0">
              <a:lnSpc>
                <a:spcPct val="130000"/>
              </a:lnSpc>
              <a:buBlip>
                <a:blip r:embed="rId3"/>
              </a:buBlip>
              <a:defRPr/>
            </a:pPr>
            <a:endParaRPr lang="en-US" sz="1800" dirty="0">
              <a:latin typeface="Franklin Gothic Book" panose="020B0503020102020204" pitchFamily="34" charset="0"/>
            </a:endParaRPr>
          </a:p>
          <a:p>
            <a:pPr lvl="0">
              <a:lnSpc>
                <a:spcPct val="130000"/>
              </a:lnSpc>
              <a:buBlip>
                <a:blip r:embed="rId3"/>
              </a:buBlip>
              <a:defRPr/>
            </a:pPr>
            <a:r>
              <a:rPr lang="en-US" sz="1800" dirty="0">
                <a:latin typeface="Franklin Gothic Book" panose="020B0503020102020204" pitchFamily="34" charset="0"/>
              </a:rPr>
              <a:t>The purpose of Housing Assistance for Teachers Program (HAT) is to provide down payment, closing costs, and prepaid costs to licensed teachers up to $6,000 in the form of a grant.</a:t>
            </a:r>
          </a:p>
          <a:p>
            <a:pPr lvl="0">
              <a:lnSpc>
                <a:spcPct val="130000"/>
              </a:lnSpc>
              <a:buBlip>
                <a:blip r:embed="rId3"/>
              </a:buBlip>
              <a:defRPr/>
            </a:pPr>
            <a:endParaRPr lang="en-US" sz="1800" dirty="0">
              <a:latin typeface="Franklin Gothic Book" panose="020B0503020102020204" pitchFamily="34" charset="0"/>
            </a:endParaRPr>
          </a:p>
          <a:p>
            <a:pPr lvl="0">
              <a:lnSpc>
                <a:spcPct val="130000"/>
              </a:lnSpc>
              <a:buBlip>
                <a:blip r:embed="rId3"/>
              </a:buBlip>
              <a:defRPr/>
            </a:pPr>
            <a:r>
              <a:rPr lang="en-US" sz="1800" dirty="0">
                <a:latin typeface="Franklin Gothic Book" panose="020B0503020102020204" pitchFamily="34" charset="0"/>
              </a:rPr>
              <a:t>Critical shortage areas in the state are determined by the State Board of Education</a:t>
            </a:r>
          </a:p>
          <a:p>
            <a:pPr marL="45720" indent="0">
              <a:lnSpc>
                <a:spcPct val="150000"/>
              </a:lnSpc>
              <a:buNone/>
              <a:defRPr/>
            </a:pPr>
            <a:endParaRPr lang="en-US" sz="1800" dirty="0">
              <a:solidFill>
                <a:srgbClr val="263746"/>
              </a:solidFill>
              <a:latin typeface="Franklin Gothic Demi Cond" panose="020B0706030402020204" pitchFamily="34" charset="0"/>
            </a:endParaRPr>
          </a:p>
          <a:p>
            <a:pPr>
              <a:lnSpc>
                <a:spcPct val="150000"/>
              </a:lnSpc>
              <a:buBlip>
                <a:blip r:embed="rId3"/>
              </a:buBlip>
              <a:defRPr/>
            </a:pPr>
            <a:endParaRPr lang="en-US" sz="1800" dirty="0">
              <a:solidFill>
                <a:srgbClr val="263746"/>
              </a:solidFill>
              <a:latin typeface="Franklin Gothic Demi Cond" panose="020B0706030402020204" pitchFamily="34" charset="0"/>
            </a:endParaRPr>
          </a:p>
          <a:p>
            <a:pPr>
              <a:lnSpc>
                <a:spcPct val="150000"/>
              </a:lnSpc>
              <a:buBlip>
                <a:blip r:embed="rId3"/>
              </a:buBlip>
              <a:defRPr/>
            </a:pPr>
            <a:endParaRPr lang="en-US" sz="1800" dirty="0">
              <a:solidFill>
                <a:srgbClr val="263746"/>
              </a:solidFill>
              <a:latin typeface="Franklin Gothic Demi Cond" panose="020B0706030402020204" pitchFamily="34" charset="0"/>
            </a:endParaRPr>
          </a:p>
          <a:p>
            <a:pPr marL="45720" indent="0">
              <a:lnSpc>
                <a:spcPct val="150000"/>
              </a:lnSpc>
              <a:buNone/>
              <a:defRPr/>
            </a:pPr>
            <a:endParaRPr lang="en-US" sz="1800"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59</a:t>
            </a:fld>
            <a:endParaRPr lang="en-US" dirty="0"/>
          </a:p>
        </p:txBody>
      </p:sp>
      <p:sp>
        <p:nvSpPr>
          <p:cNvPr id="7" name="Title 2">
            <a:extLst>
              <a:ext uri="{FF2B5EF4-FFF2-40B4-BE49-F238E27FC236}">
                <a16:creationId xmlns:a16="http://schemas.microsoft.com/office/drawing/2014/main" id="{0227C523-DAFE-450C-8451-D943745A3EB7}"/>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HOUSING ASSISTANCE FOR TEACHERS</a:t>
            </a:r>
            <a:endParaRPr lang="en-US" sz="4000" dirty="0"/>
          </a:p>
        </p:txBody>
      </p:sp>
    </p:spTree>
    <p:extLst>
      <p:ext uri="{BB962C8B-B14F-4D97-AF65-F5344CB8AC3E}">
        <p14:creationId xmlns:p14="http://schemas.microsoft.com/office/powerpoint/2010/main" val="272054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DDFD9BB-C3FC-4F7B-9250-B3EE04F96E9A}"/>
              </a:ext>
            </a:extLst>
          </p:cNvPr>
          <p:cNvSpPr txBox="1">
            <a:spLocks/>
          </p:cNvSpPr>
          <p:nvPr/>
        </p:nvSpPr>
        <p:spPr>
          <a:xfrm>
            <a:off x="937901" y="619015"/>
            <a:ext cx="10316910"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$7,000 – 0% 10-Year Deferred</a:t>
            </a:r>
            <a:br>
              <a:rPr lang="en-US" sz="4000" b="1" dirty="0">
                <a:solidFill>
                  <a:schemeClr val="accent1"/>
                </a:solidFill>
              </a:rPr>
            </a:br>
            <a:r>
              <a:rPr lang="en-US" sz="4000" b="1" dirty="0">
                <a:solidFill>
                  <a:schemeClr val="accent1"/>
                </a:solidFill>
              </a:rPr>
              <a:t>Second Mortgage Assistance</a:t>
            </a:r>
            <a:endParaRPr lang="en-US" sz="4000" dirty="0"/>
          </a:p>
        </p:txBody>
      </p:sp>
      <p:sp>
        <p:nvSpPr>
          <p:cNvPr id="3" name="Content Placeholder 2">
            <a:extLst>
              <a:ext uri="{FF2B5EF4-FFF2-40B4-BE49-F238E27FC236}">
                <a16:creationId xmlns:a16="http://schemas.microsoft.com/office/drawing/2014/main" id="{A35F91B3-7227-4453-AFF1-95704A1CE054}"/>
              </a:ext>
            </a:extLst>
          </p:cNvPr>
          <p:cNvSpPr>
            <a:spLocks noGrp="1"/>
          </p:cNvSpPr>
          <p:nvPr>
            <p:ph idx="1"/>
          </p:nvPr>
        </p:nvSpPr>
        <p:spPr>
          <a:xfrm>
            <a:off x="1981199" y="2674121"/>
            <a:ext cx="8880505" cy="2667000"/>
          </a:xfrm>
        </p:spPr>
        <p:txBody>
          <a:bodyPr>
            <a:normAutofit/>
          </a:bodyPr>
          <a:lstStyle/>
          <a:p>
            <a:pPr>
              <a:lnSpc>
                <a:spcPct val="130000"/>
              </a:lnSpc>
              <a:buBlip>
                <a:blip r:embed="rId2"/>
              </a:buBlip>
              <a:defRPr/>
            </a:pPr>
            <a:r>
              <a:rPr lang="en-US" sz="1800" dirty="0">
                <a:latin typeface="Franklin Gothic Book" panose="020B0503020102020204" pitchFamily="34" charset="0"/>
              </a:rPr>
              <a:t>Lender funds the 1st &amp; 2nd mortgage at the closing table.</a:t>
            </a:r>
          </a:p>
          <a:p>
            <a:pPr>
              <a:lnSpc>
                <a:spcPct val="130000"/>
              </a:lnSpc>
              <a:buBlip>
                <a:blip r:embed="rId2"/>
              </a:buBlip>
              <a:defRPr/>
            </a:pPr>
            <a:endParaRPr lang="en-US" sz="1800" dirty="0">
              <a:latin typeface="Franklin Gothic Book" panose="020B0503020102020204" pitchFamily="34" charset="0"/>
            </a:endParaRPr>
          </a:p>
          <a:p>
            <a:pPr>
              <a:lnSpc>
                <a:spcPct val="130000"/>
              </a:lnSpc>
              <a:buBlip>
                <a:blip r:embed="rId2"/>
              </a:buBlip>
              <a:defRPr/>
            </a:pPr>
            <a:r>
              <a:rPr lang="en-US" sz="1800" dirty="0">
                <a:latin typeface="Franklin Gothic Book" panose="020B0503020102020204" pitchFamily="34" charset="0"/>
              </a:rPr>
              <a:t>MHC is shown as Lender on the Original 2nd Mortgage Note &amp; Recorded Deed Of Trust.  Lender is required to mail or overnight MHC’s Original executed Note and Recorded Deed of Trust &amp; Wiring Instructions to MHC within 30-calendar days of closing.  </a:t>
            </a:r>
            <a:endParaRPr lang="en-US" dirty="0">
              <a:latin typeface="Franklin Gothic Demi" panose="020B0703020102020204" pitchFamily="34" charset="0"/>
            </a:endParaRPr>
          </a:p>
          <a:p>
            <a:endParaRPr lang="en-US" dirty="0"/>
          </a:p>
        </p:txBody>
      </p:sp>
      <p:sp>
        <p:nvSpPr>
          <p:cNvPr id="4" name="Slide Number Placeholder 3">
            <a:extLst>
              <a:ext uri="{FF2B5EF4-FFF2-40B4-BE49-F238E27FC236}">
                <a16:creationId xmlns:a16="http://schemas.microsoft.com/office/drawing/2014/main" id="{E7C57B12-BFB6-44C2-9555-3481A8776907}"/>
              </a:ext>
            </a:extLst>
          </p:cNvPr>
          <p:cNvSpPr>
            <a:spLocks noGrp="1"/>
          </p:cNvSpPr>
          <p:nvPr>
            <p:ph type="sldNum" sz="quarter" idx="12"/>
          </p:nvPr>
        </p:nvSpPr>
        <p:spPr/>
        <p:txBody>
          <a:bodyPr/>
          <a:lstStyle/>
          <a:p>
            <a:fld id="{80F8A059-2282-4FDC-A11B-9ED4658D98C4}" type="slidenum">
              <a:rPr lang="en-US" smtClean="0">
                <a:solidFill>
                  <a:prstClr val="black">
                    <a:tint val="75000"/>
                  </a:prstClr>
                </a:solidFill>
              </a:rPr>
              <a:pPr/>
              <a:t>6</a:t>
            </a:fld>
            <a:endParaRPr lang="en-US" dirty="0">
              <a:solidFill>
                <a:prstClr val="black">
                  <a:tint val="75000"/>
                </a:prstClr>
              </a:solidFill>
            </a:endParaRPr>
          </a:p>
        </p:txBody>
      </p:sp>
    </p:spTree>
    <p:extLst>
      <p:ext uri="{BB962C8B-B14F-4D97-AF65-F5344CB8AC3E}">
        <p14:creationId xmlns:p14="http://schemas.microsoft.com/office/powerpoint/2010/main" val="29909999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389218" y="1463428"/>
            <a:ext cx="9890263" cy="5013572"/>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50000"/>
              </a:lnSpc>
              <a:buBlip>
                <a:blip r:embed="rId3"/>
              </a:buBlip>
              <a:defRPr/>
            </a:pPr>
            <a:endParaRPr lang="en-US" sz="2800" dirty="0">
              <a:solidFill>
                <a:srgbClr val="263746"/>
              </a:solidFill>
              <a:latin typeface="Franklin Gothic Demi Cond" panose="020B0706030402020204" pitchFamily="34" charset="0"/>
            </a:endParaRPr>
          </a:p>
          <a:p>
            <a:pPr>
              <a:lnSpc>
                <a:spcPct val="150000"/>
              </a:lnSpc>
              <a:buBlip>
                <a:blip r:embed="rId3"/>
              </a:buBlip>
              <a:defRPr/>
            </a:pPr>
            <a:endParaRPr lang="en-US" sz="2800" dirty="0">
              <a:solidFill>
                <a:srgbClr val="263746"/>
              </a:solidFill>
              <a:latin typeface="Franklin Gothic Demi Cond" panose="020B0706030402020204" pitchFamily="34" charset="0"/>
            </a:endParaRPr>
          </a:p>
          <a:p>
            <a:pPr marL="45720" indent="0">
              <a:lnSpc>
                <a:spcPct val="150000"/>
              </a:lnSpc>
              <a:buNone/>
              <a:defRPr/>
            </a:pPr>
            <a:endParaRPr lang="en-US"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60</a:t>
            </a:fld>
            <a:endParaRPr lang="en-US" dirty="0"/>
          </a:p>
        </p:txBody>
      </p:sp>
      <p:pic>
        <p:nvPicPr>
          <p:cNvPr id="7" name="Picture 6">
            <a:extLst>
              <a:ext uri="{FF2B5EF4-FFF2-40B4-BE49-F238E27FC236}">
                <a16:creationId xmlns:a16="http://schemas.microsoft.com/office/drawing/2014/main" id="{8ADF0A78-2EC1-460B-A10D-EBA4878837BA}"/>
              </a:ext>
            </a:extLst>
          </p:cNvPr>
          <p:cNvPicPr>
            <a:picLocks noChangeAspect="1"/>
          </p:cNvPicPr>
          <p:nvPr/>
        </p:nvPicPr>
        <p:blipFill>
          <a:blip r:embed="rId4"/>
          <a:stretch>
            <a:fillRect/>
          </a:stretch>
        </p:blipFill>
        <p:spPr>
          <a:xfrm>
            <a:off x="3981372" y="1297533"/>
            <a:ext cx="3970234" cy="5345362"/>
          </a:xfrm>
          <a:prstGeom prst="rect">
            <a:avLst/>
          </a:prstGeom>
        </p:spPr>
      </p:pic>
      <p:sp>
        <p:nvSpPr>
          <p:cNvPr id="9" name="Title 2">
            <a:extLst>
              <a:ext uri="{FF2B5EF4-FFF2-40B4-BE49-F238E27FC236}">
                <a16:creationId xmlns:a16="http://schemas.microsoft.com/office/drawing/2014/main" id="{351A4085-B263-4551-8E68-E374BB074A87}"/>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HOUSING ASSISTANCE FOR TEACHERS</a:t>
            </a:r>
            <a:endParaRPr lang="en-US" sz="4000" dirty="0"/>
          </a:p>
        </p:txBody>
      </p:sp>
    </p:spTree>
    <p:extLst>
      <p:ext uri="{BB962C8B-B14F-4D97-AF65-F5344CB8AC3E}">
        <p14:creationId xmlns:p14="http://schemas.microsoft.com/office/powerpoint/2010/main" val="4629961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637495" y="1491794"/>
            <a:ext cx="8917010" cy="5013572"/>
          </a:xfrm>
          <a:prstGeom prst="rect">
            <a:avLst/>
          </a:prstGeom>
        </p:spPr>
        <p:txBody>
          <a:bodyPr vert="horz" lIns="91440" tIns="45720" rIns="91440" bIns="45720" rtlCol="0">
            <a:no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nSpc>
                <a:spcPct val="130000"/>
              </a:lnSpc>
              <a:buBlip>
                <a:blip r:embed="rId3"/>
              </a:buBlip>
              <a:defRPr/>
            </a:pPr>
            <a:r>
              <a:rPr lang="en-US" sz="1800" dirty="0">
                <a:solidFill>
                  <a:srgbClr val="263746"/>
                </a:solidFill>
                <a:latin typeface="Franklin Gothic Book" panose="020B0503020102020204" pitchFamily="34" charset="0"/>
              </a:rPr>
              <a:t>Credit ready buyer that needs help with down payment &amp; closing costs</a:t>
            </a:r>
          </a:p>
          <a:p>
            <a:pPr>
              <a:lnSpc>
                <a:spcPct val="130000"/>
              </a:lnSpc>
              <a:buBlip>
                <a:blip r:embed="rId3"/>
              </a:buBlip>
              <a:defRPr/>
            </a:pPr>
            <a:endParaRPr lang="en-US" sz="1800" dirty="0">
              <a:solidFill>
                <a:srgbClr val="263746"/>
              </a:solidFill>
              <a:latin typeface="Franklin Gothic Book" panose="020B0503020102020204" pitchFamily="34" charset="0"/>
            </a:endParaRPr>
          </a:p>
          <a:p>
            <a:pPr>
              <a:lnSpc>
                <a:spcPct val="130000"/>
              </a:lnSpc>
              <a:buBlip>
                <a:blip r:embed="rId3"/>
              </a:buBlip>
              <a:defRPr/>
            </a:pPr>
            <a:r>
              <a:rPr lang="en-US" sz="1800" dirty="0">
                <a:solidFill>
                  <a:srgbClr val="263746"/>
                </a:solidFill>
                <a:latin typeface="Franklin Gothic Book" panose="020B0503020102020204" pitchFamily="34" charset="0"/>
              </a:rPr>
              <a:t>Teacher commits to teach for a period of no less than 3 years in a critical shortage public school district.</a:t>
            </a:r>
          </a:p>
          <a:p>
            <a:pPr>
              <a:lnSpc>
                <a:spcPct val="130000"/>
              </a:lnSpc>
              <a:buBlip>
                <a:blip r:embed="rId3"/>
              </a:buBlip>
              <a:defRPr/>
            </a:pPr>
            <a:endParaRPr lang="en-US" sz="1800" dirty="0">
              <a:solidFill>
                <a:srgbClr val="263746"/>
              </a:solidFill>
              <a:latin typeface="Franklin Gothic Book" panose="020B0503020102020204" pitchFamily="34" charset="0"/>
            </a:endParaRPr>
          </a:p>
          <a:p>
            <a:pPr>
              <a:lnSpc>
                <a:spcPct val="130000"/>
              </a:lnSpc>
              <a:buBlip>
                <a:blip r:embed="rId3"/>
              </a:buBlip>
              <a:defRPr/>
            </a:pPr>
            <a:r>
              <a:rPr lang="en-US" altLang="en-US" sz="1800" dirty="0">
                <a:solidFill>
                  <a:srgbClr val="263746"/>
                </a:solidFill>
                <a:latin typeface="Franklin Gothic Book" panose="020B0503020102020204" pitchFamily="34" charset="0"/>
              </a:rPr>
              <a:t>Looking for a 20- or 30-year fixed rate mortgage (FHA, VA, RD, Fannie Mae or Freddie Mac loan product).</a:t>
            </a:r>
          </a:p>
          <a:p>
            <a:pPr>
              <a:lnSpc>
                <a:spcPct val="130000"/>
              </a:lnSpc>
              <a:buBlip>
                <a:blip r:embed="rId3"/>
              </a:buBlip>
              <a:defRPr/>
            </a:pPr>
            <a:endParaRPr lang="en-US" altLang="en-US" sz="1800" dirty="0">
              <a:solidFill>
                <a:srgbClr val="263746"/>
              </a:solidFill>
              <a:latin typeface="Franklin Gothic Book" panose="020B0503020102020204" pitchFamily="34" charset="0"/>
            </a:endParaRPr>
          </a:p>
          <a:p>
            <a:pPr>
              <a:lnSpc>
                <a:spcPct val="130000"/>
              </a:lnSpc>
              <a:buBlip>
                <a:blip r:embed="rId3"/>
              </a:buBlip>
              <a:defRPr/>
            </a:pPr>
            <a:r>
              <a:rPr lang="en-US" altLang="en-US" sz="1800" dirty="0">
                <a:solidFill>
                  <a:srgbClr val="263746"/>
                </a:solidFill>
                <a:latin typeface="Franklin Gothic Book" panose="020B0503020102020204" pitchFamily="34" charset="0"/>
              </a:rPr>
              <a:t>No Income restriction</a:t>
            </a:r>
          </a:p>
          <a:p>
            <a:pPr>
              <a:lnSpc>
                <a:spcPct val="130000"/>
              </a:lnSpc>
              <a:buBlip>
                <a:blip r:embed="rId3"/>
              </a:buBlip>
              <a:defRPr/>
            </a:pPr>
            <a:endParaRPr lang="en-US" altLang="en-US" sz="1800" dirty="0">
              <a:solidFill>
                <a:srgbClr val="263746"/>
              </a:solidFill>
              <a:latin typeface="Franklin Gothic Book" panose="020B0503020102020204" pitchFamily="34" charset="0"/>
            </a:endParaRPr>
          </a:p>
          <a:p>
            <a:pPr>
              <a:lnSpc>
                <a:spcPct val="130000"/>
              </a:lnSpc>
              <a:buBlip>
                <a:blip r:embed="rId3"/>
              </a:buBlip>
              <a:defRPr/>
            </a:pPr>
            <a:r>
              <a:rPr lang="en-US" altLang="en-US" sz="1800" dirty="0">
                <a:solidFill>
                  <a:srgbClr val="263746"/>
                </a:solidFill>
                <a:latin typeface="Franklin Gothic Book" panose="020B0503020102020204" pitchFamily="34" charset="0"/>
              </a:rPr>
              <a:t>Grant will be forgiven if teacher fulfills the 3-year teaching requirement.  A third of the grant is forgiven each year &amp; the teacher must submit new contracts to MHC during the 3-year period.</a:t>
            </a:r>
          </a:p>
          <a:p>
            <a:pPr marL="45720" indent="0">
              <a:lnSpc>
                <a:spcPct val="150000"/>
              </a:lnSpc>
              <a:buNone/>
              <a:defRPr/>
            </a:pPr>
            <a:endParaRPr lang="en-US" sz="1800" dirty="0">
              <a:solidFill>
                <a:srgbClr val="263746"/>
              </a:solidFill>
              <a:latin typeface="Franklin Gothic Demi Cond" panose="020B0706030402020204" pitchFamily="34" charset="0"/>
            </a:endParaRPr>
          </a:p>
          <a:p>
            <a:pPr>
              <a:lnSpc>
                <a:spcPct val="150000"/>
              </a:lnSpc>
              <a:buBlip>
                <a:blip r:embed="rId3"/>
              </a:buBlip>
              <a:defRPr/>
            </a:pPr>
            <a:endParaRPr lang="en-US" sz="1800" dirty="0">
              <a:solidFill>
                <a:srgbClr val="263746"/>
              </a:solidFill>
              <a:latin typeface="Franklin Gothic Demi Cond" panose="020B0706030402020204" pitchFamily="34" charset="0"/>
            </a:endParaRPr>
          </a:p>
          <a:p>
            <a:pPr>
              <a:lnSpc>
                <a:spcPct val="150000"/>
              </a:lnSpc>
              <a:buBlip>
                <a:blip r:embed="rId3"/>
              </a:buBlip>
              <a:defRPr/>
            </a:pPr>
            <a:endParaRPr lang="en-US" sz="1800" dirty="0">
              <a:solidFill>
                <a:srgbClr val="263746"/>
              </a:solidFill>
              <a:latin typeface="Franklin Gothic Demi Cond" panose="020B0706030402020204" pitchFamily="34" charset="0"/>
            </a:endParaRPr>
          </a:p>
          <a:p>
            <a:pPr marL="45720" indent="0">
              <a:lnSpc>
                <a:spcPct val="150000"/>
              </a:lnSpc>
              <a:buNone/>
              <a:defRPr/>
            </a:pPr>
            <a:endParaRPr lang="en-US" sz="1800" dirty="0">
              <a:solidFill>
                <a:srgbClr val="263746"/>
              </a:solidFill>
              <a:latin typeface="Franklin Gothic Demi Cond" panose="020B0706030402020204" pitchFamily="34" charset="0"/>
            </a:endParaRPr>
          </a:p>
        </p:txBody>
      </p:sp>
      <p:sp>
        <p:nvSpPr>
          <p:cNvPr id="2" name="Slide Number Placeholder 1"/>
          <p:cNvSpPr>
            <a:spLocks noGrp="1"/>
          </p:cNvSpPr>
          <p:nvPr>
            <p:ph type="sldNum" sz="quarter" idx="12"/>
          </p:nvPr>
        </p:nvSpPr>
        <p:spPr/>
        <p:txBody>
          <a:bodyPr/>
          <a:lstStyle/>
          <a:p>
            <a:fld id="{EE065D4E-4CF5-4BDF-92E5-0F49ED5E9B3E}" type="slidenum">
              <a:rPr lang="en-US" smtClean="0"/>
              <a:t>61</a:t>
            </a:fld>
            <a:endParaRPr lang="en-US" dirty="0"/>
          </a:p>
        </p:txBody>
      </p:sp>
      <p:sp>
        <p:nvSpPr>
          <p:cNvPr id="7" name="Title 2">
            <a:extLst>
              <a:ext uri="{FF2B5EF4-FFF2-40B4-BE49-F238E27FC236}">
                <a16:creationId xmlns:a16="http://schemas.microsoft.com/office/drawing/2014/main" id="{9E64FC17-D444-4BC3-8F05-E60F3C5F895E}"/>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HAT REQUIREMETNS AND BENEFITS</a:t>
            </a:r>
            <a:endParaRPr lang="en-US" sz="4000" dirty="0"/>
          </a:p>
        </p:txBody>
      </p:sp>
    </p:spTree>
    <p:extLst>
      <p:ext uri="{BB962C8B-B14F-4D97-AF65-F5344CB8AC3E}">
        <p14:creationId xmlns:p14="http://schemas.microsoft.com/office/powerpoint/2010/main" val="9669711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6139" y="5972524"/>
            <a:ext cx="955873" cy="74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07630" y="6294438"/>
            <a:ext cx="7861116" cy="369332"/>
          </a:xfrm>
          <a:prstGeom prst="rect">
            <a:avLst/>
          </a:prstGeom>
        </p:spPr>
        <p:txBody>
          <a:bodyPr wrap="square">
            <a:spAutoFit/>
          </a:bodyPr>
          <a:lstStyle/>
          <a:p>
            <a:r>
              <a:rPr lang="en-US" dirty="0">
                <a:solidFill>
                  <a:srgbClr val="263746"/>
                </a:solidFill>
                <a:latin typeface="Franklin Gothic Book" panose="020B0503020102020204" pitchFamily="34" charset="0"/>
              </a:rPr>
              <a:t>735 Riverside Dr. | Jackson, MS 39202 | 601-718-4642 | mshomecorp.com</a:t>
            </a:r>
          </a:p>
        </p:txBody>
      </p:sp>
      <p:sp>
        <p:nvSpPr>
          <p:cNvPr id="3" name="Rectangle 2">
            <a:extLst>
              <a:ext uri="{FF2B5EF4-FFF2-40B4-BE49-F238E27FC236}">
                <a16:creationId xmlns:a16="http://schemas.microsoft.com/office/drawing/2014/main" id="{E8AF6405-9473-4639-B928-0C2DEC6227AA}"/>
              </a:ext>
            </a:extLst>
          </p:cNvPr>
          <p:cNvSpPr/>
          <p:nvPr/>
        </p:nvSpPr>
        <p:spPr>
          <a:xfrm>
            <a:off x="1724076" y="2825395"/>
            <a:ext cx="2755231" cy="1292662"/>
          </a:xfrm>
          <a:prstGeom prst="rect">
            <a:avLst/>
          </a:prstGeom>
        </p:spPr>
        <p:txBody>
          <a:bodyPr wrap="square">
            <a:spAutoFit/>
          </a:bodyPr>
          <a:lstStyle/>
          <a:p>
            <a:pPr algn="ctr"/>
            <a:r>
              <a:rPr lang="en-US" sz="2400" dirty="0">
                <a:solidFill>
                  <a:srgbClr val="263746"/>
                </a:solidFill>
                <a:latin typeface="Franklin Gothic Book" panose="020B0503020102020204" pitchFamily="34" charset="0"/>
              </a:rPr>
              <a:t>Macie Carney</a:t>
            </a:r>
          </a:p>
          <a:p>
            <a:pPr algn="ctr"/>
            <a:r>
              <a:rPr lang="en-US" dirty="0">
                <a:solidFill>
                  <a:srgbClr val="263746"/>
                </a:solidFill>
                <a:latin typeface="Franklin Gothic Book" panose="020B0503020102020204" pitchFamily="34" charset="0"/>
              </a:rPr>
              <a:t>AVP of Marketing</a:t>
            </a:r>
          </a:p>
          <a:p>
            <a:pPr algn="ctr"/>
            <a:r>
              <a:rPr lang="en-US" dirty="0">
                <a:solidFill>
                  <a:srgbClr val="263746"/>
                </a:solidFill>
                <a:latin typeface="Franklin Gothic Book" panose="020B0503020102020204" pitchFamily="34" charset="0"/>
                <a:hlinkClick r:id="rId3"/>
              </a:rPr>
              <a:t>macie.carney@mshc.com</a:t>
            </a:r>
            <a:endParaRPr lang="en-US" dirty="0">
              <a:solidFill>
                <a:srgbClr val="263746"/>
              </a:solidFill>
              <a:latin typeface="Franklin Gothic Book" panose="020B0503020102020204" pitchFamily="34" charset="0"/>
            </a:endParaRPr>
          </a:p>
          <a:p>
            <a:pPr algn="ctr"/>
            <a:r>
              <a:rPr lang="en-US" dirty="0">
                <a:solidFill>
                  <a:srgbClr val="263746"/>
                </a:solidFill>
                <a:latin typeface="Franklin Gothic Book" panose="020B0503020102020204" pitchFamily="34" charset="0"/>
              </a:rPr>
              <a:t>601-718-4616</a:t>
            </a:r>
            <a:endParaRPr lang="en-US" sz="1400" dirty="0">
              <a:solidFill>
                <a:srgbClr val="263746"/>
              </a:solidFill>
              <a:latin typeface="Franklin Gothic Book" panose="020B0503020102020204" pitchFamily="34" charset="0"/>
            </a:endParaRPr>
          </a:p>
        </p:txBody>
      </p:sp>
      <p:sp>
        <p:nvSpPr>
          <p:cNvPr id="8" name="Rectangle 7">
            <a:extLst>
              <a:ext uri="{FF2B5EF4-FFF2-40B4-BE49-F238E27FC236}">
                <a16:creationId xmlns:a16="http://schemas.microsoft.com/office/drawing/2014/main" id="{C2C1492E-BF87-4E12-A9E8-BB5B88D4AD7A}"/>
              </a:ext>
            </a:extLst>
          </p:cNvPr>
          <p:cNvSpPr/>
          <p:nvPr/>
        </p:nvSpPr>
        <p:spPr>
          <a:xfrm>
            <a:off x="4768927" y="2825395"/>
            <a:ext cx="3070977" cy="1292662"/>
          </a:xfrm>
          <a:prstGeom prst="rect">
            <a:avLst/>
          </a:prstGeom>
        </p:spPr>
        <p:txBody>
          <a:bodyPr wrap="square">
            <a:spAutoFit/>
          </a:bodyPr>
          <a:lstStyle/>
          <a:p>
            <a:pPr algn="ctr"/>
            <a:r>
              <a:rPr lang="en-US" sz="2400" dirty="0">
                <a:solidFill>
                  <a:srgbClr val="263746"/>
                </a:solidFill>
                <a:latin typeface="Franklin Gothic Book" panose="020B0503020102020204" pitchFamily="34" charset="0"/>
              </a:rPr>
              <a:t>Betty Temple-Putnam</a:t>
            </a:r>
          </a:p>
          <a:p>
            <a:pPr algn="ctr"/>
            <a:r>
              <a:rPr lang="en-US" dirty="0">
                <a:solidFill>
                  <a:srgbClr val="263746"/>
                </a:solidFill>
                <a:latin typeface="Franklin Gothic Book" panose="020B0503020102020204" pitchFamily="34" charset="0"/>
              </a:rPr>
              <a:t>Sr. VP of Single Family</a:t>
            </a:r>
          </a:p>
          <a:p>
            <a:pPr algn="ctr"/>
            <a:r>
              <a:rPr lang="en-US" dirty="0">
                <a:solidFill>
                  <a:srgbClr val="263746"/>
                </a:solidFill>
                <a:latin typeface="Franklin Gothic Book" panose="020B0503020102020204" pitchFamily="34" charset="0"/>
                <a:hlinkClick r:id="rId4"/>
              </a:rPr>
              <a:t>betty.temple@mshc.com</a:t>
            </a:r>
            <a:endParaRPr lang="en-US" dirty="0">
              <a:solidFill>
                <a:srgbClr val="263746"/>
              </a:solidFill>
              <a:latin typeface="Franklin Gothic Book" panose="020B0503020102020204" pitchFamily="34" charset="0"/>
            </a:endParaRPr>
          </a:p>
          <a:p>
            <a:pPr algn="ctr"/>
            <a:r>
              <a:rPr lang="en-US" dirty="0">
                <a:solidFill>
                  <a:srgbClr val="263746"/>
                </a:solidFill>
                <a:latin typeface="Franklin Gothic Book" panose="020B0503020102020204" pitchFamily="34" charset="0"/>
              </a:rPr>
              <a:t>601-718-4664</a:t>
            </a:r>
          </a:p>
        </p:txBody>
      </p:sp>
      <p:sp>
        <p:nvSpPr>
          <p:cNvPr id="5" name="Rectangle 4">
            <a:extLst>
              <a:ext uri="{FF2B5EF4-FFF2-40B4-BE49-F238E27FC236}">
                <a16:creationId xmlns:a16="http://schemas.microsoft.com/office/drawing/2014/main" id="{857310E0-DF47-4D60-A95A-CB4FD5E0915F}"/>
              </a:ext>
            </a:extLst>
          </p:cNvPr>
          <p:cNvSpPr/>
          <p:nvPr/>
        </p:nvSpPr>
        <p:spPr>
          <a:xfrm>
            <a:off x="8129524" y="2825393"/>
            <a:ext cx="2868913" cy="1292662"/>
          </a:xfrm>
          <a:prstGeom prst="rect">
            <a:avLst/>
          </a:prstGeom>
        </p:spPr>
        <p:txBody>
          <a:bodyPr wrap="square">
            <a:spAutoFit/>
          </a:bodyPr>
          <a:lstStyle/>
          <a:p>
            <a:pPr algn="ctr"/>
            <a:r>
              <a:rPr lang="en-US" sz="2400" dirty="0">
                <a:solidFill>
                  <a:srgbClr val="263746"/>
                </a:solidFill>
                <a:latin typeface="Franklin Gothic Book" panose="020B0503020102020204" pitchFamily="34" charset="0"/>
              </a:rPr>
              <a:t>Matthew Bolton</a:t>
            </a:r>
          </a:p>
          <a:p>
            <a:pPr algn="ctr"/>
            <a:r>
              <a:rPr lang="en-US" dirty="0">
                <a:solidFill>
                  <a:srgbClr val="263746"/>
                </a:solidFill>
                <a:latin typeface="Franklin Gothic Book" panose="020B0503020102020204" pitchFamily="34" charset="0"/>
              </a:rPr>
              <a:t>AVP of Single Family</a:t>
            </a:r>
          </a:p>
          <a:p>
            <a:pPr algn="ctr"/>
            <a:r>
              <a:rPr lang="en-US" dirty="0">
                <a:solidFill>
                  <a:srgbClr val="263746"/>
                </a:solidFill>
                <a:latin typeface="Franklin Gothic Book" panose="020B0503020102020204" pitchFamily="34" charset="0"/>
                <a:hlinkClick r:id="rId5"/>
              </a:rPr>
              <a:t>matthew.bolton@mshc.com</a:t>
            </a:r>
            <a:endParaRPr lang="en-US" dirty="0">
              <a:solidFill>
                <a:srgbClr val="263746"/>
              </a:solidFill>
              <a:latin typeface="Franklin Gothic Book" panose="020B0503020102020204" pitchFamily="34" charset="0"/>
            </a:endParaRPr>
          </a:p>
          <a:p>
            <a:pPr algn="ctr"/>
            <a:r>
              <a:rPr lang="en-US" dirty="0">
                <a:solidFill>
                  <a:srgbClr val="263746"/>
                </a:solidFill>
                <a:latin typeface="Franklin Gothic Book" panose="020B0503020102020204" pitchFamily="34" charset="0"/>
              </a:rPr>
              <a:t>601-718-4686</a:t>
            </a:r>
          </a:p>
        </p:txBody>
      </p:sp>
      <p:sp>
        <p:nvSpPr>
          <p:cNvPr id="10" name="Title 2">
            <a:extLst>
              <a:ext uri="{FF2B5EF4-FFF2-40B4-BE49-F238E27FC236}">
                <a16:creationId xmlns:a16="http://schemas.microsoft.com/office/drawing/2014/main" id="{47F4828A-3662-4026-9389-47B68C2345D3}"/>
              </a:ext>
            </a:extLst>
          </p:cNvPr>
          <p:cNvSpPr txBox="1">
            <a:spLocks/>
          </p:cNvSpPr>
          <p:nvPr/>
        </p:nvSpPr>
        <p:spPr>
          <a:xfrm>
            <a:off x="937901" y="431008"/>
            <a:ext cx="11000574"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We are here to help!</a:t>
            </a:r>
            <a:endParaRPr lang="en-US" sz="4000" dirty="0"/>
          </a:p>
        </p:txBody>
      </p:sp>
    </p:spTree>
    <p:extLst>
      <p:ext uri="{BB962C8B-B14F-4D97-AF65-F5344CB8AC3E}">
        <p14:creationId xmlns:p14="http://schemas.microsoft.com/office/powerpoint/2010/main" val="39334637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931"/>
            <a:ext cx="10591800" cy="6853069"/>
          </a:xfrm>
          <a:prstGeom prst="rect">
            <a:avLst/>
          </a:prstGeom>
        </p:spPr>
      </p:pic>
      <p:sp>
        <p:nvSpPr>
          <p:cNvPr id="5" name="Slide Number Placeholder 4"/>
          <p:cNvSpPr>
            <a:spLocks noGrp="1"/>
          </p:cNvSpPr>
          <p:nvPr>
            <p:ph type="sldNum" sz="quarter" idx="12"/>
          </p:nvPr>
        </p:nvSpPr>
        <p:spPr/>
        <p:txBody>
          <a:bodyPr/>
          <a:lstStyle/>
          <a:p>
            <a:fld id="{EE065D4E-4CF5-4BDF-92E5-0F49ED5E9B3E}" type="slidenum">
              <a:rPr lang="en-US" smtClean="0"/>
              <a:t>63</a:t>
            </a:fld>
            <a:endParaRPr lang="en-US" dirty="0"/>
          </a:p>
        </p:txBody>
      </p:sp>
    </p:spTree>
    <p:extLst>
      <p:ext uri="{BB962C8B-B14F-4D97-AF65-F5344CB8AC3E}">
        <p14:creationId xmlns:p14="http://schemas.microsoft.com/office/powerpoint/2010/main" val="27014088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107599-1FA6-4430-9F8E-4C00FB8C75E1}"/>
              </a:ext>
            </a:extLst>
          </p:cNvPr>
          <p:cNvSpPr>
            <a:spLocks noGrp="1"/>
          </p:cNvSpPr>
          <p:nvPr>
            <p:ph type="sldNum" sz="quarter" idx="12"/>
          </p:nvPr>
        </p:nvSpPr>
        <p:spPr/>
        <p:txBody>
          <a:bodyPr/>
          <a:lstStyle/>
          <a:p>
            <a:fld id="{EE065D4E-4CF5-4BDF-92E5-0F49ED5E9B3E}" type="slidenum">
              <a:rPr lang="en-US" smtClean="0"/>
              <a:t>64</a:t>
            </a:fld>
            <a:endParaRPr lang="en-US" dirty="0"/>
          </a:p>
        </p:txBody>
      </p:sp>
      <p:pic>
        <p:nvPicPr>
          <p:cNvPr id="5" name="Content Placeholder 4">
            <a:extLst>
              <a:ext uri="{FF2B5EF4-FFF2-40B4-BE49-F238E27FC236}">
                <a16:creationId xmlns:a16="http://schemas.microsoft.com/office/drawing/2014/main" id="{F2CC45F4-BF95-46B2-9A8E-973A55D30F4D}"/>
              </a:ext>
            </a:extLst>
          </p:cNvPr>
          <p:cNvPicPr>
            <a:picLocks noGrp="1" noChangeAspect="1"/>
          </p:cNvPicPr>
          <p:nvPr>
            <p:ph idx="1"/>
          </p:nvPr>
        </p:nvPicPr>
        <p:blipFill>
          <a:blip r:embed="rId2"/>
          <a:stretch>
            <a:fillRect/>
          </a:stretch>
        </p:blipFill>
        <p:spPr>
          <a:xfrm>
            <a:off x="838200" y="-88073"/>
            <a:ext cx="10741351" cy="7102821"/>
          </a:xfrm>
          <a:prstGeom prst="rect">
            <a:avLst/>
          </a:prstGeom>
        </p:spPr>
      </p:pic>
    </p:spTree>
    <p:extLst>
      <p:ext uri="{BB962C8B-B14F-4D97-AF65-F5344CB8AC3E}">
        <p14:creationId xmlns:p14="http://schemas.microsoft.com/office/powerpoint/2010/main" val="2860120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5F91B3-7227-4453-AFF1-95704A1CE054}"/>
              </a:ext>
            </a:extLst>
          </p:cNvPr>
          <p:cNvSpPr>
            <a:spLocks noGrp="1"/>
          </p:cNvSpPr>
          <p:nvPr>
            <p:ph idx="1"/>
          </p:nvPr>
        </p:nvSpPr>
        <p:spPr>
          <a:xfrm>
            <a:off x="1981200" y="2590591"/>
            <a:ext cx="8382000" cy="2848282"/>
          </a:xfrm>
        </p:spPr>
        <p:txBody>
          <a:bodyPr>
            <a:normAutofit/>
          </a:bodyPr>
          <a:lstStyle/>
          <a:p>
            <a:pPr>
              <a:lnSpc>
                <a:spcPct val="130000"/>
              </a:lnSpc>
              <a:buBlip>
                <a:blip r:embed="rId2"/>
              </a:buBlip>
              <a:defRPr/>
            </a:pPr>
            <a:r>
              <a:rPr lang="en-US" sz="1800" dirty="0">
                <a:latin typeface="Franklin Gothic Book" panose="020B0503020102020204" pitchFamily="34" charset="0"/>
              </a:rPr>
              <a:t>MHC is shown as Lender on the Original 2nd Mortgage Note &amp; Recorded Deed Of Trust &amp; the Originating Lender is shown as the Priority Lender on the 2nd Mortgage Deed of Trust along with their 1st mortgage loan amount.  Lender is required to mail or overnight the 2nd Mortgage Original executed Note and Recorded Deed of Trust to MHC – Attn: Single Family.</a:t>
            </a:r>
          </a:p>
          <a:p>
            <a:pPr>
              <a:lnSpc>
                <a:spcPct val="130000"/>
              </a:lnSpc>
              <a:buBlip>
                <a:blip r:embed="rId2"/>
              </a:buBlip>
              <a:defRPr/>
            </a:pPr>
            <a:endParaRPr lang="en-US" sz="1800" dirty="0">
              <a:latin typeface="Franklin Gothic Book" panose="020B0503020102020204" pitchFamily="34" charset="0"/>
            </a:endParaRPr>
          </a:p>
          <a:p>
            <a:pPr>
              <a:lnSpc>
                <a:spcPct val="130000"/>
              </a:lnSpc>
              <a:buBlip>
                <a:blip r:embed="rId2"/>
              </a:buBlip>
              <a:defRPr/>
            </a:pPr>
            <a:r>
              <a:rPr lang="en-US" sz="1800" dirty="0">
                <a:latin typeface="Franklin Gothic Book" panose="020B0503020102020204" pitchFamily="34" charset="0"/>
              </a:rPr>
              <a:t>MHC’s EIN # - 64-0644578</a:t>
            </a:r>
          </a:p>
          <a:p>
            <a:pPr marL="0" indent="0">
              <a:buNone/>
            </a:pPr>
            <a:endParaRPr lang="en-US" dirty="0">
              <a:latin typeface="Franklin Gothic Demi" panose="020B0703020102020204" pitchFamily="34" charset="0"/>
            </a:endParaRPr>
          </a:p>
          <a:p>
            <a:endParaRPr lang="en-US" dirty="0"/>
          </a:p>
        </p:txBody>
      </p:sp>
      <p:sp>
        <p:nvSpPr>
          <p:cNvPr id="4" name="Slide Number Placeholder 3">
            <a:extLst>
              <a:ext uri="{FF2B5EF4-FFF2-40B4-BE49-F238E27FC236}">
                <a16:creationId xmlns:a16="http://schemas.microsoft.com/office/drawing/2014/main" id="{E7C57B12-BFB6-44C2-9555-3481A8776907}"/>
              </a:ext>
            </a:extLst>
          </p:cNvPr>
          <p:cNvSpPr>
            <a:spLocks noGrp="1"/>
          </p:cNvSpPr>
          <p:nvPr>
            <p:ph type="sldNum" sz="quarter" idx="12"/>
          </p:nvPr>
        </p:nvSpPr>
        <p:spPr/>
        <p:txBody>
          <a:bodyPr/>
          <a:lstStyle/>
          <a:p>
            <a:fld id="{80F8A059-2282-4FDC-A11B-9ED4658D98C4}" type="slidenum">
              <a:rPr lang="en-US" smtClean="0">
                <a:solidFill>
                  <a:prstClr val="black">
                    <a:tint val="75000"/>
                  </a:prstClr>
                </a:solidFill>
              </a:rPr>
              <a:pPr/>
              <a:t>7</a:t>
            </a:fld>
            <a:endParaRPr lang="en-US" dirty="0">
              <a:solidFill>
                <a:prstClr val="black">
                  <a:tint val="75000"/>
                </a:prstClr>
              </a:solidFill>
            </a:endParaRPr>
          </a:p>
        </p:txBody>
      </p:sp>
      <p:sp>
        <p:nvSpPr>
          <p:cNvPr id="8" name="Title 2">
            <a:extLst>
              <a:ext uri="{FF2B5EF4-FFF2-40B4-BE49-F238E27FC236}">
                <a16:creationId xmlns:a16="http://schemas.microsoft.com/office/drawing/2014/main" id="{EC13B216-E712-42BE-BF08-86B8C572AB14}"/>
              </a:ext>
            </a:extLst>
          </p:cNvPr>
          <p:cNvSpPr txBox="1">
            <a:spLocks/>
          </p:cNvSpPr>
          <p:nvPr/>
        </p:nvSpPr>
        <p:spPr>
          <a:xfrm>
            <a:off x="937901" y="619015"/>
            <a:ext cx="10316910"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$7,000 – 0% 10-Year Deferred</a:t>
            </a:r>
            <a:br>
              <a:rPr lang="en-US" sz="4000" b="1" dirty="0">
                <a:solidFill>
                  <a:schemeClr val="accent1"/>
                </a:solidFill>
              </a:rPr>
            </a:br>
            <a:r>
              <a:rPr lang="en-US" sz="4000" b="1" dirty="0">
                <a:solidFill>
                  <a:schemeClr val="accent1"/>
                </a:solidFill>
              </a:rPr>
              <a:t>Second Mortgage Assistance</a:t>
            </a:r>
            <a:endParaRPr lang="en-US" sz="4000" dirty="0"/>
          </a:p>
        </p:txBody>
      </p:sp>
    </p:spTree>
    <p:extLst>
      <p:ext uri="{BB962C8B-B14F-4D97-AF65-F5344CB8AC3E}">
        <p14:creationId xmlns:p14="http://schemas.microsoft.com/office/powerpoint/2010/main" val="372556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5F91B3-7227-4453-AFF1-95704A1CE054}"/>
              </a:ext>
            </a:extLst>
          </p:cNvPr>
          <p:cNvSpPr>
            <a:spLocks noGrp="1"/>
          </p:cNvSpPr>
          <p:nvPr>
            <p:ph idx="1"/>
          </p:nvPr>
        </p:nvSpPr>
        <p:spPr>
          <a:xfrm>
            <a:off x="1905000" y="2116962"/>
            <a:ext cx="8382000" cy="4741038"/>
          </a:xfrm>
        </p:spPr>
        <p:txBody>
          <a:bodyPr>
            <a:noAutofit/>
          </a:bodyPr>
          <a:lstStyle/>
          <a:p>
            <a:pPr>
              <a:lnSpc>
                <a:spcPct val="150000"/>
              </a:lnSpc>
              <a:buBlip>
                <a:blip r:embed="rId2"/>
              </a:buBlip>
              <a:defRPr/>
            </a:pPr>
            <a:r>
              <a:rPr lang="en-US" sz="1800" dirty="0">
                <a:latin typeface="Franklin Gothic Book" panose="020B0503020102020204" pitchFamily="34" charset="0"/>
              </a:rPr>
              <a:t>The Purchase Certification (PC) package documents are uploaded to MHC’s Online Reservation System (see checklist), excluding the Original 2nd Mortgage note.  </a:t>
            </a:r>
            <a:endParaRPr lang="en-US" sz="1800" dirty="0">
              <a:latin typeface="Franklin Gothic Demi" panose="020B0703020102020204" pitchFamily="34" charset="0"/>
            </a:endParaRPr>
          </a:p>
          <a:p>
            <a:pPr>
              <a:lnSpc>
                <a:spcPct val="150000"/>
              </a:lnSpc>
              <a:buBlip>
                <a:blip r:embed="rId2"/>
              </a:buBlip>
              <a:defRPr/>
            </a:pPr>
            <a:r>
              <a:rPr lang="en-US" sz="1800" dirty="0">
                <a:latin typeface="Franklin Gothic Book" panose="020B0503020102020204" pitchFamily="34" charset="0"/>
              </a:rPr>
              <a:t>MHC will reimburse the lender with a </a:t>
            </a:r>
            <a:r>
              <a:rPr lang="en-US" sz="1800" u="sng" dirty="0">
                <a:latin typeface="Franklin Gothic Book" panose="020B0503020102020204" pitchFamily="34" charset="0"/>
              </a:rPr>
              <a:t>copy of the recorded 2nd mortgage DOT if all other documents have been received.</a:t>
            </a:r>
            <a:endParaRPr lang="en-US" sz="1800" i="1" dirty="0">
              <a:latin typeface="Franklin Gothic Demi" panose="020B0703020102020204" pitchFamily="34" charset="0"/>
            </a:endParaRPr>
          </a:p>
          <a:p>
            <a:pPr marL="0" indent="0">
              <a:lnSpc>
                <a:spcPct val="150000"/>
              </a:lnSpc>
              <a:buNone/>
              <a:defRPr/>
            </a:pPr>
            <a:r>
              <a:rPr lang="en-US" sz="1800" b="1" i="1" dirty="0">
                <a:solidFill>
                  <a:srgbClr val="FF0000"/>
                </a:solidFill>
                <a:latin typeface="Franklin Gothic Book" panose="020B0503020102020204" pitchFamily="34" charset="0"/>
              </a:rPr>
              <a:t>Note:  </a:t>
            </a:r>
            <a:r>
              <a:rPr lang="en-US" sz="1800" b="1" i="1" dirty="0">
                <a:latin typeface="Franklin Gothic Book" panose="020B0503020102020204" pitchFamily="34" charset="0"/>
              </a:rPr>
              <a:t>Servicer will not purchase the 1st mortgage loan without MHC’s Purchase Certification which is printed from the online system after the status is updated to a Purchase Certification status.</a:t>
            </a:r>
            <a:endParaRPr lang="en-US" sz="1800" b="1" dirty="0">
              <a:latin typeface="Franklin Gothic Demi" panose="020B0703020102020204" pitchFamily="34" charset="0"/>
            </a:endParaRPr>
          </a:p>
          <a:p>
            <a:pPr>
              <a:lnSpc>
                <a:spcPct val="150000"/>
              </a:lnSpc>
              <a:buBlip>
                <a:blip r:embed="rId2"/>
              </a:buBlip>
              <a:defRPr/>
            </a:pPr>
            <a:r>
              <a:rPr lang="en-US" sz="1800" dirty="0">
                <a:latin typeface="Franklin Gothic Book" panose="020B0503020102020204" pitchFamily="34" charset="0"/>
              </a:rPr>
              <a:t>If the borrower meets the 10-year requirement without an event of default, MHC will then satisfy the 2nd Mortgage lien.</a:t>
            </a:r>
          </a:p>
        </p:txBody>
      </p:sp>
      <p:sp>
        <p:nvSpPr>
          <p:cNvPr id="4" name="Slide Number Placeholder 3">
            <a:extLst>
              <a:ext uri="{FF2B5EF4-FFF2-40B4-BE49-F238E27FC236}">
                <a16:creationId xmlns:a16="http://schemas.microsoft.com/office/drawing/2014/main" id="{E7C57B12-BFB6-44C2-9555-3481A8776907}"/>
              </a:ext>
            </a:extLst>
          </p:cNvPr>
          <p:cNvSpPr>
            <a:spLocks noGrp="1"/>
          </p:cNvSpPr>
          <p:nvPr>
            <p:ph type="sldNum" sz="quarter" idx="12"/>
          </p:nvPr>
        </p:nvSpPr>
        <p:spPr/>
        <p:txBody>
          <a:bodyPr/>
          <a:lstStyle/>
          <a:p>
            <a:fld id="{80F8A059-2282-4FDC-A11B-9ED4658D98C4}" type="slidenum">
              <a:rPr lang="en-US" smtClean="0">
                <a:solidFill>
                  <a:prstClr val="black">
                    <a:tint val="75000"/>
                  </a:prstClr>
                </a:solidFill>
              </a:rPr>
              <a:pPr/>
              <a:t>8</a:t>
            </a:fld>
            <a:endParaRPr lang="en-US" dirty="0">
              <a:solidFill>
                <a:prstClr val="black">
                  <a:tint val="75000"/>
                </a:prstClr>
              </a:solidFill>
            </a:endParaRPr>
          </a:p>
        </p:txBody>
      </p:sp>
      <p:sp>
        <p:nvSpPr>
          <p:cNvPr id="8" name="Title 2">
            <a:extLst>
              <a:ext uri="{FF2B5EF4-FFF2-40B4-BE49-F238E27FC236}">
                <a16:creationId xmlns:a16="http://schemas.microsoft.com/office/drawing/2014/main" id="{406BD050-F172-4BE9-8D66-D83BB6AEB99F}"/>
              </a:ext>
            </a:extLst>
          </p:cNvPr>
          <p:cNvSpPr txBox="1">
            <a:spLocks/>
          </p:cNvSpPr>
          <p:nvPr/>
        </p:nvSpPr>
        <p:spPr>
          <a:xfrm>
            <a:off x="937901" y="619015"/>
            <a:ext cx="10316910"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$7,000 – 0% 10-Year Deferred</a:t>
            </a:r>
            <a:br>
              <a:rPr lang="en-US" sz="4000" b="1" dirty="0">
                <a:solidFill>
                  <a:schemeClr val="accent1"/>
                </a:solidFill>
              </a:rPr>
            </a:br>
            <a:r>
              <a:rPr lang="en-US" sz="4000" b="1" dirty="0">
                <a:solidFill>
                  <a:schemeClr val="accent1"/>
                </a:solidFill>
              </a:rPr>
              <a:t>Second Mortgage Assistance</a:t>
            </a:r>
            <a:endParaRPr lang="en-US" sz="4000" dirty="0"/>
          </a:p>
        </p:txBody>
      </p:sp>
    </p:spTree>
    <p:extLst>
      <p:ext uri="{BB962C8B-B14F-4D97-AF65-F5344CB8AC3E}">
        <p14:creationId xmlns:p14="http://schemas.microsoft.com/office/powerpoint/2010/main" val="1995292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590B3F17-9ADA-4752-944A-3EF8B3E91040}"/>
              </a:ext>
            </a:extLst>
          </p:cNvPr>
          <p:cNvSpPr txBox="1">
            <a:spLocks/>
          </p:cNvSpPr>
          <p:nvPr/>
        </p:nvSpPr>
        <p:spPr>
          <a:xfrm>
            <a:off x="937901" y="431008"/>
            <a:ext cx="9296400" cy="1054100"/>
          </a:xfrm>
          <a:prstGeom prst="rect">
            <a:avLst/>
          </a:prstGeom>
        </p:spPr>
        <p:txBody>
          <a:bodyPr anchor="ct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l">
              <a:defRPr/>
            </a:pPr>
            <a:r>
              <a:rPr lang="en-US" sz="4000" b="1" dirty="0">
                <a:solidFill>
                  <a:schemeClr val="accent1"/>
                </a:solidFill>
              </a:rPr>
              <a:t>BENEFITS TO BORROWER</a:t>
            </a:r>
            <a:endParaRPr lang="en-US" sz="4000" dirty="0"/>
          </a:p>
        </p:txBody>
      </p:sp>
      <p:sp>
        <p:nvSpPr>
          <p:cNvPr id="3" name="Content Placeholder 2"/>
          <p:cNvSpPr>
            <a:spLocks noGrp="1"/>
          </p:cNvSpPr>
          <p:nvPr>
            <p:ph idx="1"/>
          </p:nvPr>
        </p:nvSpPr>
        <p:spPr>
          <a:xfrm>
            <a:off x="1912121" y="1889382"/>
            <a:ext cx="8367757" cy="4186678"/>
          </a:xfrm>
        </p:spPr>
        <p:txBody>
          <a:bodyPr>
            <a:normAutofit fontScale="77500" lnSpcReduction="20000"/>
          </a:bodyPr>
          <a:lstStyle/>
          <a:p>
            <a:pPr>
              <a:lnSpc>
                <a:spcPct val="130000"/>
              </a:lnSpc>
              <a:buBlip>
                <a:blip r:embed="rId2"/>
              </a:buBlip>
              <a:defRPr/>
            </a:pPr>
            <a:r>
              <a:rPr lang="en-US" sz="2300" dirty="0">
                <a:latin typeface="Franklin Gothic Book" panose="020B0503020102020204" pitchFamily="34" charset="0"/>
              </a:rPr>
              <a:t>$7,000  -  0% Deferred 10-year Second Mortgage is forgivable if the 10-year requirement is met without an event of default. </a:t>
            </a:r>
          </a:p>
          <a:p>
            <a:pPr>
              <a:lnSpc>
                <a:spcPct val="130000"/>
              </a:lnSpc>
              <a:buBlip>
                <a:blip r:embed="rId2"/>
              </a:buBlip>
              <a:defRPr/>
            </a:pPr>
            <a:endParaRPr lang="en-US" sz="2300" dirty="0">
              <a:latin typeface="Franklin Gothic Demi Cond" panose="020B0706030402020204" pitchFamily="34" charset="0"/>
            </a:endParaRPr>
          </a:p>
          <a:p>
            <a:pPr marL="0" indent="0">
              <a:lnSpc>
                <a:spcPct val="130000"/>
              </a:lnSpc>
              <a:buNone/>
              <a:defRPr/>
            </a:pPr>
            <a:r>
              <a:rPr lang="en-US" sz="2300" b="1" i="1" dirty="0">
                <a:solidFill>
                  <a:srgbClr val="FF0000"/>
                </a:solidFill>
                <a:latin typeface="Franklin Gothic Book" panose="020B0503020102020204" pitchFamily="34" charset="0"/>
              </a:rPr>
              <a:t>Note:</a:t>
            </a:r>
            <a:r>
              <a:rPr lang="en-US" sz="2300" b="1" dirty="0">
                <a:solidFill>
                  <a:srgbClr val="FF0000"/>
                </a:solidFill>
                <a:latin typeface="Franklin Gothic Book" panose="020B0503020102020204" pitchFamily="34" charset="0"/>
              </a:rPr>
              <a:t>  Being that the 1</a:t>
            </a:r>
            <a:r>
              <a:rPr lang="en-US" sz="2300" b="1" baseline="30000" dirty="0">
                <a:solidFill>
                  <a:srgbClr val="FF0000"/>
                </a:solidFill>
                <a:latin typeface="Franklin Gothic Book" panose="020B0503020102020204" pitchFamily="34" charset="0"/>
              </a:rPr>
              <a:t>st</a:t>
            </a:r>
            <a:r>
              <a:rPr lang="en-US" sz="2300" b="1" dirty="0">
                <a:solidFill>
                  <a:srgbClr val="FF0000"/>
                </a:solidFill>
                <a:latin typeface="Franklin Gothic Book" panose="020B0503020102020204" pitchFamily="34" charset="0"/>
              </a:rPr>
              <a:t> mortgage is financed with Tax-Exempt Bonds </a:t>
            </a:r>
            <a:r>
              <a:rPr lang="en-US" sz="2300" b="1" dirty="0">
                <a:latin typeface="Franklin Gothic Book" panose="020B0503020102020204" pitchFamily="34" charset="0"/>
              </a:rPr>
              <a:t>t</a:t>
            </a:r>
            <a:r>
              <a:rPr lang="en-US" sz="2300" dirty="0">
                <a:latin typeface="Franklin Gothic Book" panose="020B0503020102020204" pitchFamily="34" charset="0"/>
              </a:rPr>
              <a:t>he 2</a:t>
            </a:r>
            <a:r>
              <a:rPr lang="en-US" sz="2300" baseline="30000" dirty="0">
                <a:latin typeface="Franklin Gothic Book" panose="020B0503020102020204" pitchFamily="34" charset="0"/>
              </a:rPr>
              <a:t>nd</a:t>
            </a:r>
            <a:r>
              <a:rPr lang="en-US" sz="2300" dirty="0">
                <a:latin typeface="Franklin Gothic Book" panose="020B0503020102020204" pitchFamily="34" charset="0"/>
              </a:rPr>
              <a:t> mortgage 10-year default period is separate and apart from the IRS Potential Recapture Tax 10-year rule.  The use of the bond proceeds that ultimately are used in the financing of the 1</a:t>
            </a:r>
            <a:r>
              <a:rPr lang="en-US" sz="2300" baseline="30000" dirty="0">
                <a:latin typeface="Franklin Gothic Book" panose="020B0503020102020204" pitchFamily="34" charset="0"/>
              </a:rPr>
              <a:t>st</a:t>
            </a:r>
            <a:r>
              <a:rPr lang="en-US" sz="2300" dirty="0">
                <a:latin typeface="Franklin Gothic Book" panose="020B0503020102020204" pitchFamily="34" charset="0"/>
              </a:rPr>
              <a:t> mortgage loan amount when being placed into a Mortgage Backed Security is also applicable if the home is sold or non-owner occupied within the first 10-years.</a:t>
            </a:r>
          </a:p>
          <a:p>
            <a:pPr marL="0" indent="0">
              <a:lnSpc>
                <a:spcPct val="130000"/>
              </a:lnSpc>
              <a:buNone/>
              <a:defRPr/>
            </a:pPr>
            <a:endParaRPr lang="en-US" sz="2300" dirty="0">
              <a:latin typeface="Franklin Gothic Demi Cond" panose="020B0706030402020204" pitchFamily="34" charset="0"/>
            </a:endParaRPr>
          </a:p>
          <a:p>
            <a:pPr>
              <a:lnSpc>
                <a:spcPct val="130000"/>
              </a:lnSpc>
              <a:buBlip>
                <a:blip r:embed="rId2"/>
              </a:buBlip>
              <a:defRPr/>
            </a:pPr>
            <a:r>
              <a:rPr lang="en-US" sz="2300" dirty="0">
                <a:latin typeface="Franklin Gothic Book" panose="020B0503020102020204" pitchFamily="34" charset="0"/>
              </a:rPr>
              <a:t>30- year fixed rate first mortgage.  Rates are set by MHC ea. Monday at 9 a.m.</a:t>
            </a:r>
          </a:p>
          <a:p>
            <a:pPr marL="0" indent="0">
              <a:lnSpc>
                <a:spcPct val="130000"/>
              </a:lnSpc>
              <a:buNone/>
              <a:defRPr/>
            </a:pPr>
            <a:endParaRPr lang="en-US" sz="2500" dirty="0">
              <a:latin typeface="Franklin Gothic Demi Cond" panose="020B0706030402020204" pitchFamily="34" charset="0"/>
            </a:endParaRPr>
          </a:p>
        </p:txBody>
      </p:sp>
      <p:sp>
        <p:nvSpPr>
          <p:cNvPr id="4" name="Slide Number Placeholder 3"/>
          <p:cNvSpPr>
            <a:spLocks noGrp="1"/>
          </p:cNvSpPr>
          <p:nvPr>
            <p:ph type="sldNum" sz="quarter" idx="12"/>
          </p:nvPr>
        </p:nvSpPr>
        <p:spPr/>
        <p:txBody>
          <a:bodyPr/>
          <a:lstStyle/>
          <a:p>
            <a:fld id="{80F8A059-2282-4FDC-A11B-9ED4658D98C4}" type="slidenum">
              <a:rPr lang="en-US" smtClean="0">
                <a:solidFill>
                  <a:prstClr val="black">
                    <a:tint val="75000"/>
                  </a:prstClr>
                </a:solidFill>
              </a:rPr>
              <a:pPr/>
              <a:t>9</a:t>
            </a:fld>
            <a:endParaRPr lang="en-US" dirty="0">
              <a:solidFill>
                <a:prstClr val="black">
                  <a:tint val="75000"/>
                </a:prstClr>
              </a:solidFill>
            </a:endParaRPr>
          </a:p>
        </p:txBody>
      </p:sp>
    </p:spTree>
    <p:extLst>
      <p:ext uri="{BB962C8B-B14F-4D97-AF65-F5344CB8AC3E}">
        <p14:creationId xmlns:p14="http://schemas.microsoft.com/office/powerpoint/2010/main" val="1935475227"/>
      </p:ext>
    </p:extLst>
  </p:cSld>
  <p:clrMapOvr>
    <a:masterClrMapping/>
  </p:clrMapOvr>
</p:sld>
</file>

<file path=ppt/theme/theme1.xml><?xml version="1.0" encoding="utf-8"?>
<a:theme xmlns:a="http://schemas.openxmlformats.org/drawingml/2006/main" name="Office Theme">
  <a:themeElements>
    <a:clrScheme name="Custom 3">
      <a:dk1>
        <a:srgbClr val="021130"/>
      </a:dk1>
      <a:lt1>
        <a:sysClr val="window" lastClr="FFFFFF"/>
      </a:lt1>
      <a:dk2>
        <a:srgbClr val="021130"/>
      </a:dk2>
      <a:lt2>
        <a:srgbClr val="F2F2F2"/>
      </a:lt2>
      <a:accent1>
        <a:srgbClr val="35648A"/>
      </a:accent1>
      <a:accent2>
        <a:srgbClr val="BF8D43"/>
      </a:accent2>
      <a:accent3>
        <a:srgbClr val="A5A5A5"/>
      </a:accent3>
      <a:accent4>
        <a:srgbClr val="946E94"/>
      </a:accent4>
      <a:accent5>
        <a:srgbClr val="5B9BD5"/>
      </a:accent5>
      <a:accent6>
        <a:srgbClr val="F9BC30"/>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2534</TotalTime>
  <Words>4914</Words>
  <Application>Microsoft Office PowerPoint</Application>
  <PresentationFormat>Widescreen</PresentationFormat>
  <Paragraphs>517</Paragraphs>
  <Slides>64</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64</vt:i4>
      </vt:variant>
    </vt:vector>
  </HeadingPairs>
  <TitlesOfParts>
    <vt:vector size="74" baseType="lpstr">
      <vt:lpstr>Arial</vt:lpstr>
      <vt:lpstr>Calibri</vt:lpstr>
      <vt:lpstr>Franklin Gothic Book</vt:lpstr>
      <vt:lpstr>Franklin Gothic Demi</vt:lpstr>
      <vt:lpstr>Franklin Gothic Demi Cond</vt:lpstr>
      <vt:lpstr>Franklin Gothic Medium</vt:lpstr>
      <vt:lpstr>Garamond</vt:lpstr>
      <vt:lpstr>Wingdings</vt:lpstr>
      <vt:lpstr>Wingdings 2</vt:lpstr>
      <vt:lpstr>Office Theme</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Sistrunk</dc:creator>
  <cp:lastModifiedBy>Brittany Sistrunk</cp:lastModifiedBy>
  <cp:revision>81</cp:revision>
  <cp:lastPrinted>2020-02-11T14:07:21Z</cp:lastPrinted>
  <dcterms:created xsi:type="dcterms:W3CDTF">2020-02-06T15:24:31Z</dcterms:created>
  <dcterms:modified xsi:type="dcterms:W3CDTF">2022-03-21T13:47:35Z</dcterms:modified>
</cp:coreProperties>
</file>